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84" r:id="rId4"/>
    <p:sldId id="276" r:id="rId5"/>
    <p:sldId id="258" r:id="rId6"/>
    <p:sldId id="259" r:id="rId7"/>
    <p:sldId id="260" r:id="rId8"/>
    <p:sldId id="261" r:id="rId9"/>
    <p:sldId id="282" r:id="rId10"/>
    <p:sldId id="262" r:id="rId11"/>
    <p:sldId id="279" r:id="rId12"/>
    <p:sldId id="283" r:id="rId13"/>
    <p:sldId id="263" r:id="rId14"/>
    <p:sldId id="273" r:id="rId15"/>
    <p:sldId id="274" r:id="rId16"/>
    <p:sldId id="281" r:id="rId17"/>
    <p:sldId id="280" r:id="rId18"/>
    <p:sldId id="277" r:id="rId19"/>
    <p:sldId id="278" r:id="rId20"/>
    <p:sldId id="264" r:id="rId21"/>
    <p:sldId id="265" r:id="rId22"/>
    <p:sldId id="267" r:id="rId23"/>
    <p:sldId id="268" r:id="rId24"/>
    <p:sldId id="269" r:id="rId25"/>
    <p:sldId id="270" r:id="rId26"/>
    <p:sldId id="271"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11/22/2010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11/22/2010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3.4: Bar Codes</a:t>
            </a:r>
            <a:endParaRPr lang="en-US" dirty="0"/>
          </a:p>
        </p:txBody>
      </p:sp>
      <p:sp>
        <p:nvSpPr>
          <p:cNvPr id="3" name="Subtitle 2"/>
          <p:cNvSpPr>
            <a:spLocks noGrp="1"/>
          </p:cNvSpPr>
          <p:nvPr>
            <p:ph type="subTitle" idx="1"/>
          </p:nvPr>
        </p:nvSpPr>
        <p:spPr/>
        <p:txBody>
          <a:bodyPr/>
          <a:lstStyle/>
          <a:p>
            <a:r>
              <a:rPr lang="en-US" dirty="0" smtClean="0"/>
              <a:t>Math for Liberal Studies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POSTNET Check Digits</a:t>
            </a:r>
            <a:endParaRPr lang="en-US" dirty="0"/>
          </a:p>
        </p:txBody>
      </p:sp>
      <p:sp>
        <p:nvSpPr>
          <p:cNvPr id="3" name="Content Placeholder 2"/>
          <p:cNvSpPr>
            <a:spLocks noGrp="1"/>
          </p:cNvSpPr>
          <p:nvPr>
            <p:ph idx="1"/>
          </p:nvPr>
        </p:nvSpPr>
        <p:spPr/>
        <p:txBody>
          <a:bodyPr>
            <a:normAutofit/>
          </a:bodyPr>
          <a:lstStyle/>
          <a:p>
            <a:r>
              <a:rPr lang="en-US" dirty="0" smtClean="0"/>
              <a:t>The check digit is chosen so that the sum of all the digits (including the check digit) ends in a zero</a:t>
            </a:r>
          </a:p>
          <a:p>
            <a:endParaRPr lang="en-US" dirty="0" smtClean="0"/>
          </a:p>
          <a:p>
            <a:r>
              <a:rPr lang="en-US" dirty="0" smtClean="0"/>
              <a:t>For example, the previous code was </a:t>
            </a:r>
            <a:br>
              <a:rPr lang="en-US" dirty="0" smtClean="0"/>
            </a:br>
            <a:r>
              <a:rPr lang="en-US" dirty="0" smtClean="0"/>
              <a:t>95678-9272-5</a:t>
            </a:r>
          </a:p>
          <a:p>
            <a:endParaRPr lang="en-US" dirty="0" smtClean="0"/>
          </a:p>
          <a:p>
            <a:r>
              <a:rPr lang="en-US" dirty="0" smtClean="0"/>
              <a:t>We check: 9+5+6+7+8+9+2+7+2+5 = 60 </a:t>
            </a:r>
            <a:r>
              <a:rPr lang="en-US" dirty="0" smtClean="0">
                <a:solidFill>
                  <a:srgbClr val="00B050"/>
                </a:solidFill>
                <a:sym typeface="Wingdings"/>
              </a:rPr>
              <a:t></a:t>
            </a:r>
            <a:endParaRPr lang="en-US" dirty="0" smtClean="0">
              <a:solidFill>
                <a:srgbClr val="00B050"/>
              </a:solidFill>
            </a:endParaRP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 of Digits Varies</a:t>
            </a:r>
            <a:endParaRPr lang="en-US" dirty="0"/>
          </a:p>
        </p:txBody>
      </p:sp>
      <p:sp>
        <p:nvSpPr>
          <p:cNvPr id="3" name="Content Placeholder 2"/>
          <p:cNvSpPr>
            <a:spLocks noGrp="1"/>
          </p:cNvSpPr>
          <p:nvPr>
            <p:ph idx="1"/>
          </p:nvPr>
        </p:nvSpPr>
        <p:spPr/>
        <p:txBody>
          <a:bodyPr/>
          <a:lstStyle/>
          <a:p>
            <a:r>
              <a:rPr lang="en-US" dirty="0" smtClean="0"/>
              <a:t>Sometimes the “plus 4” part of the ZIP code is missing, and so there will only be 6 total digits (5 digit ZIP code plus check digit)</a:t>
            </a:r>
          </a:p>
          <a:p>
            <a:endParaRPr lang="en-US" dirty="0" smtClean="0"/>
          </a:p>
          <a:p>
            <a:r>
              <a:rPr lang="en-US" dirty="0" smtClean="0"/>
              <a:t>Often there is an additional 2 digit code (called the “delivery point”) when the ZIP+4 isn’t enough information to identify the address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sz="3000" dirty="0" smtClean="0"/>
              <a:t>This address label includes a POSTNET code</a:t>
            </a:r>
          </a:p>
          <a:p>
            <a:endParaRPr lang="en-US" sz="3000" dirty="0" smtClean="0"/>
          </a:p>
          <a:p>
            <a:endParaRPr lang="en-US" sz="3000" dirty="0" smtClean="0"/>
          </a:p>
          <a:p>
            <a:endParaRPr lang="en-US" sz="3000" dirty="0" smtClean="0"/>
          </a:p>
          <a:p>
            <a:endParaRPr lang="en-US" sz="3000" dirty="0" smtClean="0"/>
          </a:p>
          <a:p>
            <a:endParaRPr lang="en-US" sz="3000" dirty="0" smtClean="0"/>
          </a:p>
        </p:txBody>
      </p:sp>
      <p:pic>
        <p:nvPicPr>
          <p:cNvPr id="4" name="Picture 3" descr="postnet.png"/>
          <p:cNvPicPr>
            <a:picLocks noChangeAspect="1"/>
          </p:cNvPicPr>
          <p:nvPr/>
        </p:nvPicPr>
        <p:blipFill>
          <a:blip r:embed="rId2" cstate="print"/>
          <a:stretch>
            <a:fillRect/>
          </a:stretch>
        </p:blipFill>
        <p:spPr>
          <a:xfrm>
            <a:off x="381000" y="2362200"/>
            <a:ext cx="6499418" cy="1828800"/>
          </a:xfrm>
          <a:prstGeom prst="rect">
            <a:avLst/>
          </a:prstGeom>
        </p:spPr>
      </p:pic>
      <p:graphicFrame>
        <p:nvGraphicFramePr>
          <p:cNvPr id="5" name="Table 4"/>
          <p:cNvGraphicFramePr>
            <a:graphicFrameLocks noGrp="1"/>
          </p:cNvGraphicFramePr>
          <p:nvPr/>
        </p:nvGraphicFramePr>
        <p:xfrm>
          <a:off x="7162800" y="2336800"/>
          <a:ext cx="1752600" cy="1854200"/>
        </p:xfrm>
        <a:graphic>
          <a:graphicData uri="http://schemas.openxmlformats.org/drawingml/2006/table">
            <a:tbl>
              <a:tblPr firstRow="1" bandRow="1">
                <a:tableStyleId>{69CF1AB2-1976-4502-BF36-3FF5EA218861}</a:tableStyleId>
              </a:tblPr>
              <a:tblGrid>
                <a:gridCol w="876300"/>
                <a:gridCol w="876300"/>
              </a:tblGrid>
              <a:tr h="370840">
                <a:tc>
                  <a:txBody>
                    <a:bodyPr/>
                    <a:lstStyle/>
                    <a:p>
                      <a:pPr algn="ctr"/>
                      <a:r>
                        <a:rPr lang="en-US" b="1" dirty="0" smtClean="0"/>
                        <a:t>0 - </a:t>
                      </a:r>
                      <a:r>
                        <a:rPr kumimoji="0" lang="en-US" sz="1800" b="1" kern="1200" dirty="0" err="1" smtClean="0">
                          <a:solidFill>
                            <a:schemeClr val="dk1"/>
                          </a:solidFill>
                          <a:latin typeface="+mn-lt"/>
                          <a:ea typeface="+mn-ea"/>
                          <a:cs typeface="+mn-cs"/>
                        </a:rPr>
                        <a:t>llııı</a:t>
                      </a:r>
                      <a:endParaRPr lang="en-US" b="1" dirty="0"/>
                    </a:p>
                  </a:txBody>
                  <a:tcPr/>
                </a:tc>
                <a:tc>
                  <a:txBody>
                    <a:bodyPr/>
                    <a:lstStyle/>
                    <a:p>
                      <a:pPr algn="ctr"/>
                      <a:r>
                        <a:rPr lang="en-US" b="1" dirty="0" smtClean="0"/>
                        <a:t>5 - </a:t>
                      </a:r>
                      <a:r>
                        <a:rPr kumimoji="0" lang="en-US" sz="1800" b="1" kern="1200" dirty="0" err="1" smtClean="0">
                          <a:solidFill>
                            <a:schemeClr val="dk1"/>
                          </a:solidFill>
                          <a:latin typeface="+mn-lt"/>
                          <a:ea typeface="+mn-ea"/>
                          <a:cs typeface="+mn-cs"/>
                        </a:rPr>
                        <a:t>ılılı</a:t>
                      </a:r>
                      <a:endParaRPr lang="en-US" b="1" dirty="0"/>
                    </a:p>
                  </a:txBody>
                  <a:tcPr/>
                </a:tc>
              </a:tr>
              <a:tr h="370840">
                <a:tc>
                  <a:txBody>
                    <a:bodyPr/>
                    <a:lstStyle/>
                    <a:p>
                      <a:pPr algn="ctr"/>
                      <a:r>
                        <a:rPr lang="en-US" b="1" dirty="0" smtClean="0"/>
                        <a:t>1 - </a:t>
                      </a:r>
                      <a:r>
                        <a:rPr kumimoji="0" lang="en-US" sz="1800" b="1" kern="1200" dirty="0" err="1" smtClean="0">
                          <a:solidFill>
                            <a:schemeClr val="dk1"/>
                          </a:solidFill>
                          <a:latin typeface="+mn-lt"/>
                          <a:ea typeface="+mn-ea"/>
                          <a:cs typeface="+mn-cs"/>
                        </a:rPr>
                        <a:t>ıııll</a:t>
                      </a:r>
                      <a:endParaRPr lang="en-US" b="1" dirty="0"/>
                    </a:p>
                  </a:txBody>
                  <a:tcPr/>
                </a:tc>
                <a:tc>
                  <a:txBody>
                    <a:bodyPr/>
                    <a:lstStyle/>
                    <a:p>
                      <a:pPr algn="ctr"/>
                      <a:r>
                        <a:rPr lang="en-US" b="1" dirty="0" smtClean="0"/>
                        <a:t>6</a:t>
                      </a:r>
                      <a:r>
                        <a:rPr lang="en-US" b="1" baseline="0" dirty="0" smtClean="0"/>
                        <a:t> - </a:t>
                      </a:r>
                      <a:r>
                        <a:rPr kumimoji="0" lang="en-US" sz="1800" b="1" kern="1200" dirty="0" err="1" smtClean="0">
                          <a:solidFill>
                            <a:schemeClr val="dk1"/>
                          </a:solidFill>
                          <a:latin typeface="+mn-lt"/>
                          <a:ea typeface="+mn-ea"/>
                          <a:cs typeface="+mn-cs"/>
                        </a:rPr>
                        <a:t>ıllıı</a:t>
                      </a:r>
                      <a:endParaRPr lang="en-US" b="1" dirty="0"/>
                    </a:p>
                  </a:txBody>
                  <a:tcPr/>
                </a:tc>
              </a:tr>
              <a:tr h="370840">
                <a:tc>
                  <a:txBody>
                    <a:bodyPr/>
                    <a:lstStyle/>
                    <a:p>
                      <a:pPr algn="ctr"/>
                      <a:r>
                        <a:rPr lang="en-US" b="1" dirty="0" smtClean="0"/>
                        <a:t>2 - </a:t>
                      </a:r>
                      <a:r>
                        <a:rPr kumimoji="0" lang="en-US" sz="1800" b="1" kern="1200" dirty="0" err="1" smtClean="0">
                          <a:solidFill>
                            <a:schemeClr val="dk1"/>
                          </a:solidFill>
                          <a:latin typeface="+mn-lt"/>
                          <a:ea typeface="+mn-ea"/>
                          <a:cs typeface="+mn-cs"/>
                        </a:rPr>
                        <a:t>ıılıl</a:t>
                      </a:r>
                      <a:endParaRPr lang="en-US" b="1" dirty="0"/>
                    </a:p>
                  </a:txBody>
                  <a:tcPr/>
                </a:tc>
                <a:tc>
                  <a:txBody>
                    <a:bodyPr/>
                    <a:lstStyle/>
                    <a:p>
                      <a:pPr algn="ctr"/>
                      <a:r>
                        <a:rPr lang="en-US" b="1" dirty="0" smtClean="0"/>
                        <a:t>7</a:t>
                      </a:r>
                      <a:r>
                        <a:rPr lang="en-US" b="1" baseline="0" dirty="0" smtClean="0"/>
                        <a:t> - </a:t>
                      </a:r>
                      <a:r>
                        <a:rPr kumimoji="0" lang="en-US" sz="1800" b="1" kern="1200" dirty="0" err="1" smtClean="0">
                          <a:solidFill>
                            <a:schemeClr val="dk1"/>
                          </a:solidFill>
                          <a:latin typeface="+mn-lt"/>
                          <a:ea typeface="+mn-ea"/>
                          <a:cs typeface="+mn-cs"/>
                        </a:rPr>
                        <a:t>lıııl</a:t>
                      </a:r>
                      <a:endParaRPr lang="en-US" b="1" dirty="0"/>
                    </a:p>
                  </a:txBody>
                  <a:tcPr/>
                </a:tc>
              </a:tr>
              <a:tr h="370840">
                <a:tc>
                  <a:txBody>
                    <a:bodyPr/>
                    <a:lstStyle/>
                    <a:p>
                      <a:pPr algn="ctr"/>
                      <a:r>
                        <a:rPr lang="en-US" b="1" dirty="0" smtClean="0"/>
                        <a:t>3 - </a:t>
                      </a:r>
                      <a:r>
                        <a:rPr kumimoji="0" lang="en-US" sz="1800" b="1" kern="1200" dirty="0" err="1" smtClean="0">
                          <a:solidFill>
                            <a:schemeClr val="dk1"/>
                          </a:solidFill>
                          <a:latin typeface="+mn-lt"/>
                          <a:ea typeface="+mn-ea"/>
                          <a:cs typeface="+mn-cs"/>
                        </a:rPr>
                        <a:t>ııllı</a:t>
                      </a:r>
                      <a:endParaRPr lang="en-US" b="1" dirty="0"/>
                    </a:p>
                  </a:txBody>
                  <a:tcPr/>
                </a:tc>
                <a:tc>
                  <a:txBody>
                    <a:bodyPr/>
                    <a:lstStyle/>
                    <a:p>
                      <a:pPr algn="ctr"/>
                      <a:r>
                        <a:rPr lang="en-US" b="1" dirty="0" smtClean="0"/>
                        <a:t>8 - </a:t>
                      </a:r>
                      <a:r>
                        <a:rPr kumimoji="0" lang="en-US" sz="1800" b="1" kern="1200" dirty="0" err="1" smtClean="0">
                          <a:solidFill>
                            <a:schemeClr val="dk1"/>
                          </a:solidFill>
                          <a:latin typeface="+mn-lt"/>
                          <a:ea typeface="+mn-ea"/>
                          <a:cs typeface="+mn-cs"/>
                        </a:rPr>
                        <a:t>lıılı</a:t>
                      </a:r>
                      <a:endParaRPr lang="en-US" b="1" dirty="0"/>
                    </a:p>
                  </a:txBody>
                  <a:tcPr/>
                </a:tc>
              </a:tr>
              <a:tr h="370840">
                <a:tc>
                  <a:txBody>
                    <a:bodyPr/>
                    <a:lstStyle/>
                    <a:p>
                      <a:pPr algn="ctr"/>
                      <a:r>
                        <a:rPr lang="en-US" b="1" dirty="0" smtClean="0"/>
                        <a:t>4 - </a:t>
                      </a:r>
                      <a:r>
                        <a:rPr kumimoji="0" lang="en-US" sz="1800" b="1" kern="1200" dirty="0" err="1" smtClean="0">
                          <a:solidFill>
                            <a:schemeClr val="dk1"/>
                          </a:solidFill>
                          <a:latin typeface="+mn-lt"/>
                          <a:ea typeface="+mn-ea"/>
                          <a:cs typeface="+mn-cs"/>
                        </a:rPr>
                        <a:t>ılııl</a:t>
                      </a:r>
                      <a:endParaRPr lang="en-US" b="1" dirty="0"/>
                    </a:p>
                  </a:txBody>
                  <a:tcPr/>
                </a:tc>
                <a:tc>
                  <a:txBody>
                    <a:bodyPr/>
                    <a:lstStyle/>
                    <a:p>
                      <a:pPr algn="ctr"/>
                      <a:r>
                        <a:rPr lang="en-US" b="1" dirty="0" smtClean="0"/>
                        <a:t>9 - </a:t>
                      </a:r>
                      <a:r>
                        <a:rPr kumimoji="0" lang="en-US" sz="1800" b="1" kern="1200" dirty="0" err="1" smtClean="0">
                          <a:solidFill>
                            <a:schemeClr val="dk1"/>
                          </a:solidFill>
                          <a:latin typeface="+mn-lt"/>
                          <a:ea typeface="+mn-ea"/>
                          <a:cs typeface="+mn-cs"/>
                        </a:rPr>
                        <a:t>lıılı</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address label includes a POSTNET code</a:t>
            </a:r>
          </a:p>
          <a:p>
            <a:endParaRPr lang="en-US" dirty="0" smtClean="0"/>
          </a:p>
          <a:p>
            <a:endParaRPr lang="en-US" dirty="0" smtClean="0"/>
          </a:p>
          <a:p>
            <a:endParaRPr lang="en-US" dirty="0" smtClean="0"/>
          </a:p>
          <a:p>
            <a:endParaRPr lang="en-US" dirty="0" smtClean="0"/>
          </a:p>
          <a:p>
            <a:endParaRPr lang="en-US" dirty="0" smtClean="0"/>
          </a:p>
          <a:p>
            <a:r>
              <a:rPr lang="en-US" dirty="0" smtClean="0"/>
              <a:t>Using the table, we can decode the code:</a:t>
            </a:r>
            <a:br>
              <a:rPr lang="en-US" dirty="0" smtClean="0"/>
            </a:br>
            <a:r>
              <a:rPr lang="en-US" dirty="0" smtClean="0"/>
              <a:t>171069050506</a:t>
            </a:r>
          </a:p>
          <a:p>
            <a:endParaRPr lang="en-US" dirty="0" smtClean="0"/>
          </a:p>
          <a:p>
            <a:r>
              <a:rPr lang="en-US" dirty="0" smtClean="0"/>
              <a:t>The ZIP+4 is 17106-9050 with delivery point 50</a:t>
            </a:r>
            <a:endParaRPr lang="en-US" dirty="0"/>
          </a:p>
        </p:txBody>
      </p:sp>
      <p:pic>
        <p:nvPicPr>
          <p:cNvPr id="4" name="Picture 3" descr="postnet.png"/>
          <p:cNvPicPr>
            <a:picLocks noChangeAspect="1"/>
          </p:cNvPicPr>
          <p:nvPr/>
        </p:nvPicPr>
        <p:blipFill>
          <a:blip r:embed="rId2" cstate="print"/>
          <a:stretch>
            <a:fillRect/>
          </a:stretch>
        </p:blipFill>
        <p:spPr>
          <a:xfrm>
            <a:off x="381000" y="2362200"/>
            <a:ext cx="6499418" cy="1828800"/>
          </a:xfrm>
          <a:prstGeom prst="rect">
            <a:avLst/>
          </a:prstGeom>
        </p:spPr>
      </p:pic>
      <p:graphicFrame>
        <p:nvGraphicFramePr>
          <p:cNvPr id="5" name="Table 4"/>
          <p:cNvGraphicFramePr>
            <a:graphicFrameLocks noGrp="1"/>
          </p:cNvGraphicFramePr>
          <p:nvPr/>
        </p:nvGraphicFramePr>
        <p:xfrm>
          <a:off x="7162800" y="2336800"/>
          <a:ext cx="1752600" cy="1854200"/>
        </p:xfrm>
        <a:graphic>
          <a:graphicData uri="http://schemas.openxmlformats.org/drawingml/2006/table">
            <a:tbl>
              <a:tblPr firstRow="1" bandRow="1">
                <a:tableStyleId>{69CF1AB2-1976-4502-BF36-3FF5EA218861}</a:tableStyleId>
              </a:tblPr>
              <a:tblGrid>
                <a:gridCol w="876300"/>
                <a:gridCol w="876300"/>
              </a:tblGrid>
              <a:tr h="370840">
                <a:tc>
                  <a:txBody>
                    <a:bodyPr/>
                    <a:lstStyle/>
                    <a:p>
                      <a:pPr algn="ctr"/>
                      <a:r>
                        <a:rPr lang="en-US" b="1" dirty="0" smtClean="0"/>
                        <a:t>0 - </a:t>
                      </a:r>
                      <a:r>
                        <a:rPr kumimoji="0" lang="en-US" sz="1800" b="1" kern="1200" dirty="0" err="1" smtClean="0">
                          <a:solidFill>
                            <a:schemeClr val="dk1"/>
                          </a:solidFill>
                          <a:latin typeface="+mn-lt"/>
                          <a:ea typeface="+mn-ea"/>
                          <a:cs typeface="+mn-cs"/>
                        </a:rPr>
                        <a:t>llııı</a:t>
                      </a:r>
                      <a:endParaRPr lang="en-US" b="1" dirty="0"/>
                    </a:p>
                  </a:txBody>
                  <a:tcPr/>
                </a:tc>
                <a:tc>
                  <a:txBody>
                    <a:bodyPr/>
                    <a:lstStyle/>
                    <a:p>
                      <a:pPr algn="ctr"/>
                      <a:r>
                        <a:rPr lang="en-US" b="1" dirty="0" smtClean="0"/>
                        <a:t>5 - </a:t>
                      </a:r>
                      <a:r>
                        <a:rPr kumimoji="0" lang="en-US" sz="1800" b="1" kern="1200" dirty="0" err="1" smtClean="0">
                          <a:solidFill>
                            <a:schemeClr val="dk1"/>
                          </a:solidFill>
                          <a:latin typeface="+mn-lt"/>
                          <a:ea typeface="+mn-ea"/>
                          <a:cs typeface="+mn-cs"/>
                        </a:rPr>
                        <a:t>ılılı</a:t>
                      </a:r>
                      <a:endParaRPr lang="en-US" b="1" dirty="0"/>
                    </a:p>
                  </a:txBody>
                  <a:tcPr/>
                </a:tc>
              </a:tr>
              <a:tr h="370840">
                <a:tc>
                  <a:txBody>
                    <a:bodyPr/>
                    <a:lstStyle/>
                    <a:p>
                      <a:pPr algn="ctr"/>
                      <a:r>
                        <a:rPr lang="en-US" b="1" dirty="0" smtClean="0"/>
                        <a:t>1 - </a:t>
                      </a:r>
                      <a:r>
                        <a:rPr kumimoji="0" lang="en-US" sz="1800" b="1" kern="1200" dirty="0" err="1" smtClean="0">
                          <a:solidFill>
                            <a:schemeClr val="dk1"/>
                          </a:solidFill>
                          <a:latin typeface="+mn-lt"/>
                          <a:ea typeface="+mn-ea"/>
                          <a:cs typeface="+mn-cs"/>
                        </a:rPr>
                        <a:t>ıııll</a:t>
                      </a:r>
                      <a:endParaRPr lang="en-US" b="1" dirty="0"/>
                    </a:p>
                  </a:txBody>
                  <a:tcPr/>
                </a:tc>
                <a:tc>
                  <a:txBody>
                    <a:bodyPr/>
                    <a:lstStyle/>
                    <a:p>
                      <a:pPr algn="ctr"/>
                      <a:r>
                        <a:rPr lang="en-US" b="1" dirty="0" smtClean="0"/>
                        <a:t>6</a:t>
                      </a:r>
                      <a:r>
                        <a:rPr lang="en-US" b="1" baseline="0" dirty="0" smtClean="0"/>
                        <a:t> - </a:t>
                      </a:r>
                      <a:r>
                        <a:rPr kumimoji="0" lang="en-US" sz="1800" b="1" kern="1200" dirty="0" err="1" smtClean="0">
                          <a:solidFill>
                            <a:schemeClr val="dk1"/>
                          </a:solidFill>
                          <a:latin typeface="+mn-lt"/>
                          <a:ea typeface="+mn-ea"/>
                          <a:cs typeface="+mn-cs"/>
                        </a:rPr>
                        <a:t>ıllıı</a:t>
                      </a:r>
                      <a:endParaRPr lang="en-US" b="1" dirty="0"/>
                    </a:p>
                  </a:txBody>
                  <a:tcPr/>
                </a:tc>
              </a:tr>
              <a:tr h="370840">
                <a:tc>
                  <a:txBody>
                    <a:bodyPr/>
                    <a:lstStyle/>
                    <a:p>
                      <a:pPr algn="ctr"/>
                      <a:r>
                        <a:rPr lang="en-US" b="1" dirty="0" smtClean="0"/>
                        <a:t>2 - </a:t>
                      </a:r>
                      <a:r>
                        <a:rPr kumimoji="0" lang="en-US" sz="1800" b="1" kern="1200" dirty="0" err="1" smtClean="0">
                          <a:solidFill>
                            <a:schemeClr val="dk1"/>
                          </a:solidFill>
                          <a:latin typeface="+mn-lt"/>
                          <a:ea typeface="+mn-ea"/>
                          <a:cs typeface="+mn-cs"/>
                        </a:rPr>
                        <a:t>ıılıl</a:t>
                      </a:r>
                      <a:endParaRPr lang="en-US" b="1" dirty="0"/>
                    </a:p>
                  </a:txBody>
                  <a:tcPr/>
                </a:tc>
                <a:tc>
                  <a:txBody>
                    <a:bodyPr/>
                    <a:lstStyle/>
                    <a:p>
                      <a:pPr algn="ctr"/>
                      <a:r>
                        <a:rPr lang="en-US" b="1" dirty="0" smtClean="0"/>
                        <a:t>7</a:t>
                      </a:r>
                      <a:r>
                        <a:rPr lang="en-US" b="1" baseline="0" dirty="0" smtClean="0"/>
                        <a:t> - </a:t>
                      </a:r>
                      <a:r>
                        <a:rPr kumimoji="0" lang="en-US" sz="1800" b="1" kern="1200" dirty="0" err="1" smtClean="0">
                          <a:solidFill>
                            <a:schemeClr val="dk1"/>
                          </a:solidFill>
                          <a:latin typeface="+mn-lt"/>
                          <a:ea typeface="+mn-ea"/>
                          <a:cs typeface="+mn-cs"/>
                        </a:rPr>
                        <a:t>lıııl</a:t>
                      </a:r>
                      <a:endParaRPr lang="en-US" b="1" dirty="0"/>
                    </a:p>
                  </a:txBody>
                  <a:tcPr/>
                </a:tc>
              </a:tr>
              <a:tr h="370840">
                <a:tc>
                  <a:txBody>
                    <a:bodyPr/>
                    <a:lstStyle/>
                    <a:p>
                      <a:pPr algn="ctr"/>
                      <a:r>
                        <a:rPr lang="en-US" b="1" dirty="0" smtClean="0"/>
                        <a:t>3 - </a:t>
                      </a:r>
                      <a:r>
                        <a:rPr kumimoji="0" lang="en-US" sz="1800" b="1" kern="1200" dirty="0" err="1" smtClean="0">
                          <a:solidFill>
                            <a:schemeClr val="dk1"/>
                          </a:solidFill>
                          <a:latin typeface="+mn-lt"/>
                          <a:ea typeface="+mn-ea"/>
                          <a:cs typeface="+mn-cs"/>
                        </a:rPr>
                        <a:t>ııllı</a:t>
                      </a:r>
                      <a:endParaRPr lang="en-US" b="1" dirty="0"/>
                    </a:p>
                  </a:txBody>
                  <a:tcPr/>
                </a:tc>
                <a:tc>
                  <a:txBody>
                    <a:bodyPr/>
                    <a:lstStyle/>
                    <a:p>
                      <a:pPr algn="ctr"/>
                      <a:r>
                        <a:rPr lang="en-US" b="1" dirty="0" smtClean="0"/>
                        <a:t>8 - </a:t>
                      </a:r>
                      <a:r>
                        <a:rPr kumimoji="0" lang="en-US" sz="1800" b="1" kern="1200" dirty="0" err="1" smtClean="0">
                          <a:solidFill>
                            <a:schemeClr val="dk1"/>
                          </a:solidFill>
                          <a:latin typeface="+mn-lt"/>
                          <a:ea typeface="+mn-ea"/>
                          <a:cs typeface="+mn-cs"/>
                        </a:rPr>
                        <a:t>lıılı</a:t>
                      </a:r>
                      <a:endParaRPr lang="en-US" b="1" dirty="0"/>
                    </a:p>
                  </a:txBody>
                  <a:tcPr/>
                </a:tc>
              </a:tr>
              <a:tr h="370840">
                <a:tc>
                  <a:txBody>
                    <a:bodyPr/>
                    <a:lstStyle/>
                    <a:p>
                      <a:pPr algn="ctr"/>
                      <a:r>
                        <a:rPr lang="en-US" b="1" dirty="0" smtClean="0"/>
                        <a:t>4 - </a:t>
                      </a:r>
                      <a:r>
                        <a:rPr kumimoji="0" lang="en-US" sz="1800" b="1" kern="1200" dirty="0" err="1" smtClean="0">
                          <a:solidFill>
                            <a:schemeClr val="dk1"/>
                          </a:solidFill>
                          <a:latin typeface="+mn-lt"/>
                          <a:ea typeface="+mn-ea"/>
                          <a:cs typeface="+mn-cs"/>
                        </a:rPr>
                        <a:t>ılııl</a:t>
                      </a:r>
                      <a:endParaRPr lang="en-US" b="1" dirty="0"/>
                    </a:p>
                  </a:txBody>
                  <a:tcPr/>
                </a:tc>
                <a:tc>
                  <a:txBody>
                    <a:bodyPr/>
                    <a:lstStyle/>
                    <a:p>
                      <a:pPr algn="ctr"/>
                      <a:r>
                        <a:rPr lang="en-US" b="1" dirty="0" smtClean="0"/>
                        <a:t>9 - </a:t>
                      </a:r>
                      <a:r>
                        <a:rPr kumimoji="0" lang="en-US" sz="1800" b="1" kern="1200" dirty="0" err="1" smtClean="0">
                          <a:solidFill>
                            <a:schemeClr val="dk1"/>
                          </a:solidFill>
                          <a:latin typeface="+mn-lt"/>
                          <a:ea typeface="+mn-ea"/>
                          <a:cs typeface="+mn-cs"/>
                        </a:rPr>
                        <a:t>lıılı</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POSTNET Errors</a:t>
            </a:r>
            <a:endParaRPr lang="en-US" dirty="0"/>
          </a:p>
        </p:txBody>
      </p:sp>
      <p:sp>
        <p:nvSpPr>
          <p:cNvPr id="3" name="Content Placeholder 2"/>
          <p:cNvSpPr>
            <a:spLocks noGrp="1"/>
          </p:cNvSpPr>
          <p:nvPr>
            <p:ph idx="1"/>
          </p:nvPr>
        </p:nvSpPr>
        <p:spPr/>
        <p:txBody>
          <a:bodyPr/>
          <a:lstStyle/>
          <a:p>
            <a:r>
              <a:rPr lang="en-US" dirty="0" smtClean="0"/>
              <a:t>You may have noticed that in the POSTNET code, all of the bar patterns have exactly two tall bars and three short bars</a:t>
            </a:r>
          </a:p>
          <a:p>
            <a:endParaRPr lang="en-US" dirty="0" smtClean="0"/>
          </a:p>
          <a:p>
            <a:r>
              <a:rPr lang="en-US" dirty="0" smtClean="0"/>
              <a:t>This allows the system to </a:t>
            </a:r>
            <a:br>
              <a:rPr lang="en-US" dirty="0" smtClean="0"/>
            </a:br>
            <a:r>
              <a:rPr lang="en-US" dirty="0" smtClean="0"/>
              <a:t>not only detect, but also</a:t>
            </a:r>
            <a:br>
              <a:rPr lang="en-US" dirty="0" smtClean="0"/>
            </a:br>
            <a:r>
              <a:rPr lang="en-US" dirty="0" smtClean="0"/>
              <a:t>correct errors</a:t>
            </a:r>
          </a:p>
        </p:txBody>
      </p:sp>
      <p:graphicFrame>
        <p:nvGraphicFramePr>
          <p:cNvPr id="6" name="Table 5"/>
          <p:cNvGraphicFramePr>
            <a:graphicFrameLocks noGrp="1"/>
          </p:cNvGraphicFramePr>
          <p:nvPr/>
        </p:nvGraphicFramePr>
        <p:xfrm>
          <a:off x="6477000" y="3657600"/>
          <a:ext cx="1752600" cy="1854200"/>
        </p:xfrm>
        <a:graphic>
          <a:graphicData uri="http://schemas.openxmlformats.org/drawingml/2006/table">
            <a:tbl>
              <a:tblPr firstRow="1" bandRow="1">
                <a:tableStyleId>{69CF1AB2-1976-4502-BF36-3FF5EA218861}</a:tableStyleId>
              </a:tblPr>
              <a:tblGrid>
                <a:gridCol w="876300"/>
                <a:gridCol w="876300"/>
              </a:tblGrid>
              <a:tr h="370840">
                <a:tc>
                  <a:txBody>
                    <a:bodyPr/>
                    <a:lstStyle/>
                    <a:p>
                      <a:pPr algn="ctr"/>
                      <a:r>
                        <a:rPr lang="en-US" b="1" dirty="0" smtClean="0"/>
                        <a:t>0 - </a:t>
                      </a:r>
                      <a:r>
                        <a:rPr kumimoji="0" lang="en-US" sz="1800" b="1" kern="1200" dirty="0" err="1" smtClean="0">
                          <a:solidFill>
                            <a:schemeClr val="dk1"/>
                          </a:solidFill>
                          <a:latin typeface="+mn-lt"/>
                          <a:ea typeface="+mn-ea"/>
                          <a:cs typeface="+mn-cs"/>
                        </a:rPr>
                        <a:t>llııı</a:t>
                      </a:r>
                      <a:endParaRPr lang="en-US" b="1" dirty="0"/>
                    </a:p>
                  </a:txBody>
                  <a:tcPr/>
                </a:tc>
                <a:tc>
                  <a:txBody>
                    <a:bodyPr/>
                    <a:lstStyle/>
                    <a:p>
                      <a:pPr algn="ctr"/>
                      <a:r>
                        <a:rPr lang="en-US" b="1" dirty="0" smtClean="0"/>
                        <a:t>5 - </a:t>
                      </a:r>
                      <a:r>
                        <a:rPr kumimoji="0" lang="en-US" sz="1800" b="1" kern="1200" dirty="0" err="1" smtClean="0">
                          <a:solidFill>
                            <a:schemeClr val="dk1"/>
                          </a:solidFill>
                          <a:latin typeface="+mn-lt"/>
                          <a:ea typeface="+mn-ea"/>
                          <a:cs typeface="+mn-cs"/>
                        </a:rPr>
                        <a:t>ılılı</a:t>
                      </a:r>
                      <a:endParaRPr lang="en-US" b="1" dirty="0"/>
                    </a:p>
                  </a:txBody>
                  <a:tcPr/>
                </a:tc>
              </a:tr>
              <a:tr h="370840">
                <a:tc>
                  <a:txBody>
                    <a:bodyPr/>
                    <a:lstStyle/>
                    <a:p>
                      <a:pPr algn="ctr"/>
                      <a:r>
                        <a:rPr lang="en-US" b="1" dirty="0" smtClean="0"/>
                        <a:t>1 - </a:t>
                      </a:r>
                      <a:r>
                        <a:rPr kumimoji="0" lang="en-US" sz="1800" b="1" kern="1200" dirty="0" err="1" smtClean="0">
                          <a:solidFill>
                            <a:schemeClr val="dk1"/>
                          </a:solidFill>
                          <a:latin typeface="+mn-lt"/>
                          <a:ea typeface="+mn-ea"/>
                          <a:cs typeface="+mn-cs"/>
                        </a:rPr>
                        <a:t>ıııll</a:t>
                      </a:r>
                      <a:endParaRPr lang="en-US" b="1" dirty="0"/>
                    </a:p>
                  </a:txBody>
                  <a:tcPr/>
                </a:tc>
                <a:tc>
                  <a:txBody>
                    <a:bodyPr/>
                    <a:lstStyle/>
                    <a:p>
                      <a:pPr algn="ctr"/>
                      <a:r>
                        <a:rPr lang="en-US" b="1" dirty="0" smtClean="0"/>
                        <a:t>6</a:t>
                      </a:r>
                      <a:r>
                        <a:rPr lang="en-US" b="1" baseline="0" dirty="0" smtClean="0"/>
                        <a:t> - </a:t>
                      </a:r>
                      <a:r>
                        <a:rPr kumimoji="0" lang="en-US" sz="1800" b="1" kern="1200" dirty="0" err="1" smtClean="0">
                          <a:solidFill>
                            <a:schemeClr val="dk1"/>
                          </a:solidFill>
                          <a:latin typeface="+mn-lt"/>
                          <a:ea typeface="+mn-ea"/>
                          <a:cs typeface="+mn-cs"/>
                        </a:rPr>
                        <a:t>ıllıı</a:t>
                      </a:r>
                      <a:endParaRPr lang="en-US" b="1" dirty="0"/>
                    </a:p>
                  </a:txBody>
                  <a:tcPr/>
                </a:tc>
              </a:tr>
              <a:tr h="370840">
                <a:tc>
                  <a:txBody>
                    <a:bodyPr/>
                    <a:lstStyle/>
                    <a:p>
                      <a:pPr algn="ctr"/>
                      <a:r>
                        <a:rPr lang="en-US" b="1" dirty="0" smtClean="0"/>
                        <a:t>2 - </a:t>
                      </a:r>
                      <a:r>
                        <a:rPr kumimoji="0" lang="en-US" sz="1800" b="1" kern="1200" dirty="0" err="1" smtClean="0">
                          <a:solidFill>
                            <a:schemeClr val="dk1"/>
                          </a:solidFill>
                          <a:latin typeface="+mn-lt"/>
                          <a:ea typeface="+mn-ea"/>
                          <a:cs typeface="+mn-cs"/>
                        </a:rPr>
                        <a:t>ıılıl</a:t>
                      </a:r>
                      <a:endParaRPr lang="en-US" b="1" dirty="0"/>
                    </a:p>
                  </a:txBody>
                  <a:tcPr/>
                </a:tc>
                <a:tc>
                  <a:txBody>
                    <a:bodyPr/>
                    <a:lstStyle/>
                    <a:p>
                      <a:pPr algn="ctr"/>
                      <a:r>
                        <a:rPr lang="en-US" b="1" dirty="0" smtClean="0"/>
                        <a:t>7</a:t>
                      </a:r>
                      <a:r>
                        <a:rPr lang="en-US" b="1" baseline="0" dirty="0" smtClean="0"/>
                        <a:t> - </a:t>
                      </a:r>
                      <a:r>
                        <a:rPr kumimoji="0" lang="en-US" sz="1800" b="1" kern="1200" dirty="0" err="1" smtClean="0">
                          <a:solidFill>
                            <a:schemeClr val="dk1"/>
                          </a:solidFill>
                          <a:latin typeface="+mn-lt"/>
                          <a:ea typeface="+mn-ea"/>
                          <a:cs typeface="+mn-cs"/>
                        </a:rPr>
                        <a:t>lıııl</a:t>
                      </a:r>
                      <a:endParaRPr lang="en-US" b="1" dirty="0"/>
                    </a:p>
                  </a:txBody>
                  <a:tcPr/>
                </a:tc>
              </a:tr>
              <a:tr h="370840">
                <a:tc>
                  <a:txBody>
                    <a:bodyPr/>
                    <a:lstStyle/>
                    <a:p>
                      <a:pPr algn="ctr"/>
                      <a:r>
                        <a:rPr lang="en-US" b="1" dirty="0" smtClean="0"/>
                        <a:t>3 - </a:t>
                      </a:r>
                      <a:r>
                        <a:rPr kumimoji="0" lang="en-US" sz="1800" b="1" kern="1200" dirty="0" err="1" smtClean="0">
                          <a:solidFill>
                            <a:schemeClr val="dk1"/>
                          </a:solidFill>
                          <a:latin typeface="+mn-lt"/>
                          <a:ea typeface="+mn-ea"/>
                          <a:cs typeface="+mn-cs"/>
                        </a:rPr>
                        <a:t>ııllı</a:t>
                      </a:r>
                      <a:endParaRPr lang="en-US" b="1" dirty="0"/>
                    </a:p>
                  </a:txBody>
                  <a:tcPr/>
                </a:tc>
                <a:tc>
                  <a:txBody>
                    <a:bodyPr/>
                    <a:lstStyle/>
                    <a:p>
                      <a:pPr algn="ctr"/>
                      <a:r>
                        <a:rPr lang="en-US" b="1" dirty="0" smtClean="0"/>
                        <a:t>8 - </a:t>
                      </a:r>
                      <a:r>
                        <a:rPr kumimoji="0" lang="en-US" sz="1800" b="1" kern="1200" dirty="0" err="1" smtClean="0">
                          <a:solidFill>
                            <a:schemeClr val="dk1"/>
                          </a:solidFill>
                          <a:latin typeface="+mn-lt"/>
                          <a:ea typeface="+mn-ea"/>
                          <a:cs typeface="+mn-cs"/>
                        </a:rPr>
                        <a:t>lıılı</a:t>
                      </a:r>
                      <a:endParaRPr lang="en-US" b="1" dirty="0"/>
                    </a:p>
                  </a:txBody>
                  <a:tcPr/>
                </a:tc>
              </a:tr>
              <a:tr h="370840">
                <a:tc>
                  <a:txBody>
                    <a:bodyPr/>
                    <a:lstStyle/>
                    <a:p>
                      <a:pPr algn="ctr"/>
                      <a:r>
                        <a:rPr lang="en-US" b="1" dirty="0" smtClean="0"/>
                        <a:t>4 - </a:t>
                      </a:r>
                      <a:r>
                        <a:rPr kumimoji="0" lang="en-US" sz="1800" b="1" kern="1200" dirty="0" err="1" smtClean="0">
                          <a:solidFill>
                            <a:schemeClr val="dk1"/>
                          </a:solidFill>
                          <a:latin typeface="+mn-lt"/>
                          <a:ea typeface="+mn-ea"/>
                          <a:cs typeface="+mn-cs"/>
                        </a:rPr>
                        <a:t>ılııl</a:t>
                      </a:r>
                      <a:endParaRPr lang="en-US" b="1" dirty="0"/>
                    </a:p>
                  </a:txBody>
                  <a:tcPr/>
                </a:tc>
                <a:tc>
                  <a:txBody>
                    <a:bodyPr/>
                    <a:lstStyle/>
                    <a:p>
                      <a:pPr algn="ctr"/>
                      <a:r>
                        <a:rPr lang="en-US" b="1" dirty="0" smtClean="0"/>
                        <a:t>9 - </a:t>
                      </a:r>
                      <a:r>
                        <a:rPr kumimoji="0" lang="en-US" sz="1800" b="1" kern="1200" dirty="0" err="1" smtClean="0">
                          <a:solidFill>
                            <a:schemeClr val="dk1"/>
                          </a:solidFill>
                          <a:latin typeface="+mn-lt"/>
                          <a:ea typeface="+mn-ea"/>
                          <a:cs typeface="+mn-cs"/>
                        </a:rPr>
                        <a:t>lıılı</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a:bodyPr>
          <a:lstStyle/>
          <a:p>
            <a:r>
              <a:rPr lang="en-US" dirty="0" smtClean="0"/>
              <a:t>Consider the POSTNET bar code shown here</a:t>
            </a:r>
          </a:p>
          <a:p>
            <a:pPr lvl="1"/>
            <a:r>
              <a:rPr lang="en-US" dirty="0" smtClean="0"/>
              <a:t>Show that this code has an error</a:t>
            </a:r>
          </a:p>
          <a:p>
            <a:pPr lvl="1"/>
            <a:r>
              <a:rPr lang="en-US" dirty="0" smtClean="0"/>
              <a:t>Use the check digit to correct the error</a:t>
            </a:r>
          </a:p>
          <a:p>
            <a:pPr lvl="1"/>
            <a:endParaRPr lang="en-US" dirty="0" smtClean="0"/>
          </a:p>
          <a:p>
            <a:pPr algn="ctr">
              <a:buNone/>
            </a:pPr>
            <a:r>
              <a:rPr lang="en-US" dirty="0" err="1" smtClean="0"/>
              <a:t>lııılllııılıılılılılılıııllılıılllııllıııııllııllııllıııılııll</a:t>
            </a:r>
            <a:endParaRPr lang="en-US" dirty="0" smtClean="0"/>
          </a:p>
          <a:p>
            <a:pPr algn="ctr">
              <a:buNone/>
            </a:pPr>
            <a:endParaRPr lang="en-US" dirty="0" smtClean="0"/>
          </a:p>
          <a:p>
            <a:r>
              <a:rPr lang="en-US" dirty="0" smtClean="0"/>
              <a:t>First break the code up into groups of 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a:bodyPr>
          <a:lstStyle/>
          <a:p>
            <a:r>
              <a:rPr lang="en-US" dirty="0" smtClean="0"/>
              <a:t>Consider the POSTNET bar code shown here</a:t>
            </a:r>
          </a:p>
          <a:p>
            <a:pPr lvl="1"/>
            <a:r>
              <a:rPr lang="en-US" dirty="0" smtClean="0"/>
              <a:t>Show that this code has an error</a:t>
            </a:r>
          </a:p>
          <a:p>
            <a:pPr lvl="1"/>
            <a:r>
              <a:rPr lang="en-US" dirty="0" smtClean="0"/>
              <a:t>Use the check digit to correct the error</a:t>
            </a:r>
          </a:p>
          <a:p>
            <a:pPr lvl="1"/>
            <a:endParaRPr lang="en-US" dirty="0" smtClean="0"/>
          </a:p>
          <a:p>
            <a:pPr algn="ctr">
              <a:buNone/>
            </a:pPr>
            <a:r>
              <a:rPr lang="en-US" dirty="0" smtClean="0"/>
              <a:t>l </a:t>
            </a:r>
            <a:r>
              <a:rPr lang="en-US" dirty="0" err="1" smtClean="0"/>
              <a:t>ıııll</a:t>
            </a:r>
            <a:r>
              <a:rPr lang="en-US" dirty="0" smtClean="0"/>
              <a:t> </a:t>
            </a:r>
            <a:r>
              <a:rPr lang="en-US" dirty="0" err="1" smtClean="0"/>
              <a:t>lıııl</a:t>
            </a:r>
            <a:r>
              <a:rPr lang="en-US" dirty="0" smtClean="0"/>
              <a:t> </a:t>
            </a:r>
            <a:r>
              <a:rPr lang="en-US" dirty="0" err="1" smtClean="0"/>
              <a:t>ıılıl</a:t>
            </a:r>
            <a:r>
              <a:rPr lang="en-US" dirty="0" smtClean="0"/>
              <a:t> </a:t>
            </a:r>
            <a:r>
              <a:rPr lang="en-US" dirty="0" err="1" smtClean="0"/>
              <a:t>ılılı</a:t>
            </a:r>
            <a:r>
              <a:rPr lang="en-US" dirty="0" smtClean="0"/>
              <a:t> </a:t>
            </a:r>
            <a:r>
              <a:rPr lang="en-US" dirty="0" err="1" smtClean="0"/>
              <a:t>lıııl</a:t>
            </a:r>
            <a:r>
              <a:rPr lang="en-US" dirty="0" smtClean="0"/>
              <a:t> </a:t>
            </a:r>
            <a:r>
              <a:rPr lang="en-US" dirty="0" err="1" smtClean="0"/>
              <a:t>lılıı</a:t>
            </a:r>
            <a:r>
              <a:rPr lang="en-US" dirty="0" smtClean="0"/>
              <a:t> </a:t>
            </a:r>
            <a:r>
              <a:rPr lang="en-US" dirty="0" err="1" smtClean="0"/>
              <a:t>lllıı</a:t>
            </a:r>
            <a:r>
              <a:rPr lang="en-US" dirty="0" smtClean="0"/>
              <a:t> </a:t>
            </a:r>
            <a:r>
              <a:rPr lang="en-US" dirty="0" err="1" smtClean="0"/>
              <a:t>llııı</a:t>
            </a:r>
            <a:r>
              <a:rPr lang="en-US" dirty="0" smtClean="0"/>
              <a:t> </a:t>
            </a:r>
            <a:r>
              <a:rPr lang="en-US" dirty="0" err="1" smtClean="0"/>
              <a:t>ııllı</a:t>
            </a:r>
            <a:r>
              <a:rPr lang="en-US" dirty="0" smtClean="0"/>
              <a:t> </a:t>
            </a:r>
            <a:r>
              <a:rPr lang="en-US" dirty="0" err="1" smtClean="0"/>
              <a:t>ıllıı</a:t>
            </a:r>
            <a:r>
              <a:rPr lang="en-US" dirty="0" smtClean="0"/>
              <a:t> </a:t>
            </a:r>
            <a:r>
              <a:rPr lang="en-US" dirty="0" err="1" smtClean="0"/>
              <a:t>llııı</a:t>
            </a:r>
            <a:r>
              <a:rPr lang="en-US" dirty="0" smtClean="0"/>
              <a:t> </a:t>
            </a:r>
            <a:r>
              <a:rPr lang="en-US" dirty="0" err="1" smtClean="0"/>
              <a:t>ılııl</a:t>
            </a:r>
            <a:r>
              <a:rPr lang="en-US" dirty="0" smtClean="0"/>
              <a:t> l</a:t>
            </a:r>
          </a:p>
          <a:p>
            <a:pPr algn="ctr">
              <a:buNone/>
            </a:pPr>
            <a:endParaRPr lang="en-US" dirty="0" smtClean="0"/>
          </a:p>
          <a:p>
            <a:r>
              <a:rPr lang="en-US" dirty="0" smtClean="0"/>
              <a:t>First break the code up into groups of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a:bodyPr>
          <a:lstStyle/>
          <a:p>
            <a:r>
              <a:rPr lang="en-US" dirty="0" smtClean="0"/>
              <a:t>Consider the POSTNET bar code shown here</a:t>
            </a:r>
          </a:p>
          <a:p>
            <a:pPr lvl="1"/>
            <a:r>
              <a:rPr lang="en-US" dirty="0" smtClean="0"/>
              <a:t>Show that this code has an error</a:t>
            </a:r>
          </a:p>
          <a:p>
            <a:pPr lvl="1"/>
            <a:r>
              <a:rPr lang="en-US" dirty="0" smtClean="0"/>
              <a:t>Use the check digit to correct the error</a:t>
            </a:r>
          </a:p>
          <a:p>
            <a:pPr lvl="1"/>
            <a:endParaRPr lang="en-US" dirty="0" smtClean="0"/>
          </a:p>
          <a:p>
            <a:pPr algn="ctr">
              <a:buNone/>
            </a:pPr>
            <a:r>
              <a:rPr lang="en-US" dirty="0" smtClean="0"/>
              <a:t>l </a:t>
            </a:r>
            <a:r>
              <a:rPr lang="en-US" dirty="0" err="1" smtClean="0"/>
              <a:t>ıııll</a:t>
            </a:r>
            <a:r>
              <a:rPr lang="en-US" dirty="0" smtClean="0"/>
              <a:t> </a:t>
            </a:r>
            <a:r>
              <a:rPr lang="en-US" dirty="0" err="1" smtClean="0"/>
              <a:t>lıııl</a:t>
            </a:r>
            <a:r>
              <a:rPr lang="en-US" dirty="0" smtClean="0"/>
              <a:t> </a:t>
            </a:r>
            <a:r>
              <a:rPr lang="en-US" dirty="0" err="1" smtClean="0"/>
              <a:t>ıılıl</a:t>
            </a:r>
            <a:r>
              <a:rPr lang="en-US" dirty="0" smtClean="0"/>
              <a:t> </a:t>
            </a:r>
            <a:r>
              <a:rPr lang="en-US" dirty="0" err="1" smtClean="0"/>
              <a:t>ılılı</a:t>
            </a:r>
            <a:r>
              <a:rPr lang="en-US" dirty="0" smtClean="0"/>
              <a:t> </a:t>
            </a:r>
            <a:r>
              <a:rPr lang="en-US" dirty="0" err="1" smtClean="0"/>
              <a:t>lıııl</a:t>
            </a:r>
            <a:r>
              <a:rPr lang="en-US" dirty="0" smtClean="0"/>
              <a:t> </a:t>
            </a:r>
            <a:r>
              <a:rPr lang="en-US" dirty="0" err="1" smtClean="0"/>
              <a:t>lılıı</a:t>
            </a:r>
            <a:r>
              <a:rPr lang="en-US" dirty="0" smtClean="0"/>
              <a:t> </a:t>
            </a:r>
            <a:r>
              <a:rPr lang="en-US" dirty="0" err="1" smtClean="0"/>
              <a:t>lllıı</a:t>
            </a:r>
            <a:r>
              <a:rPr lang="en-US" dirty="0" smtClean="0"/>
              <a:t> </a:t>
            </a:r>
            <a:r>
              <a:rPr lang="en-US" dirty="0" err="1" smtClean="0"/>
              <a:t>llııı</a:t>
            </a:r>
            <a:r>
              <a:rPr lang="en-US" dirty="0" smtClean="0"/>
              <a:t> </a:t>
            </a:r>
            <a:r>
              <a:rPr lang="en-US" dirty="0" err="1" smtClean="0"/>
              <a:t>ııllı</a:t>
            </a:r>
            <a:r>
              <a:rPr lang="en-US" dirty="0" smtClean="0"/>
              <a:t> </a:t>
            </a:r>
            <a:r>
              <a:rPr lang="en-US" dirty="0" err="1" smtClean="0"/>
              <a:t>ıllıı</a:t>
            </a:r>
            <a:r>
              <a:rPr lang="en-US" dirty="0" smtClean="0"/>
              <a:t> </a:t>
            </a:r>
            <a:r>
              <a:rPr lang="en-US" dirty="0" err="1" smtClean="0"/>
              <a:t>llııı</a:t>
            </a:r>
            <a:r>
              <a:rPr lang="en-US" dirty="0" smtClean="0"/>
              <a:t> </a:t>
            </a:r>
            <a:r>
              <a:rPr lang="en-US" dirty="0" err="1" smtClean="0"/>
              <a:t>ılııl</a:t>
            </a:r>
            <a:r>
              <a:rPr lang="en-US" dirty="0" smtClean="0"/>
              <a:t> l</a:t>
            </a:r>
          </a:p>
          <a:p>
            <a:pPr algn="ctr">
              <a:buNone/>
            </a:pPr>
            <a:endParaRPr lang="en-US" dirty="0" smtClean="0"/>
          </a:p>
          <a:p>
            <a:r>
              <a:rPr lang="en-US" dirty="0" smtClean="0"/>
              <a:t>We can tell that the code is 172579?03604</a:t>
            </a:r>
          </a:p>
          <a:p>
            <a:endParaRPr lang="en-US" dirty="0" smtClean="0"/>
          </a:p>
          <a:p>
            <a:r>
              <a:rPr lang="en-US" dirty="0" smtClean="0"/>
              <a:t>How can we determine the missing digit?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a:bodyPr>
          <a:lstStyle/>
          <a:p>
            <a:r>
              <a:rPr lang="en-US" dirty="0" smtClean="0"/>
              <a:t>We can tell that the code is 172579?03604</a:t>
            </a:r>
          </a:p>
          <a:p>
            <a:pPr lvl="1"/>
            <a:endParaRPr lang="en-US" dirty="0" smtClean="0"/>
          </a:p>
          <a:p>
            <a:pPr algn="ctr">
              <a:buNone/>
            </a:pPr>
            <a:r>
              <a:rPr lang="en-US" dirty="0" smtClean="0"/>
              <a:t>l </a:t>
            </a:r>
            <a:r>
              <a:rPr lang="en-US" dirty="0" err="1" smtClean="0"/>
              <a:t>ıııll</a:t>
            </a:r>
            <a:r>
              <a:rPr lang="en-US" dirty="0" smtClean="0"/>
              <a:t> </a:t>
            </a:r>
            <a:r>
              <a:rPr lang="en-US" dirty="0" err="1" smtClean="0"/>
              <a:t>lıııl</a:t>
            </a:r>
            <a:r>
              <a:rPr lang="en-US" dirty="0" smtClean="0"/>
              <a:t> </a:t>
            </a:r>
            <a:r>
              <a:rPr lang="en-US" dirty="0" err="1" smtClean="0"/>
              <a:t>ıılıl</a:t>
            </a:r>
            <a:r>
              <a:rPr lang="en-US" dirty="0" smtClean="0"/>
              <a:t> </a:t>
            </a:r>
            <a:r>
              <a:rPr lang="en-US" dirty="0" err="1" smtClean="0"/>
              <a:t>ılılı</a:t>
            </a:r>
            <a:r>
              <a:rPr lang="en-US" dirty="0" smtClean="0"/>
              <a:t> </a:t>
            </a:r>
            <a:r>
              <a:rPr lang="en-US" dirty="0" err="1" smtClean="0"/>
              <a:t>lıııl</a:t>
            </a:r>
            <a:r>
              <a:rPr lang="en-US" dirty="0" smtClean="0"/>
              <a:t> </a:t>
            </a:r>
            <a:r>
              <a:rPr lang="en-US" dirty="0" err="1" smtClean="0"/>
              <a:t>lılıı</a:t>
            </a:r>
            <a:r>
              <a:rPr lang="en-US" dirty="0" smtClean="0"/>
              <a:t> </a:t>
            </a:r>
            <a:r>
              <a:rPr lang="en-US" dirty="0" err="1" smtClean="0">
                <a:solidFill>
                  <a:srgbClr val="FF0000"/>
                </a:solidFill>
              </a:rPr>
              <a:t>lllıı</a:t>
            </a:r>
            <a:r>
              <a:rPr lang="en-US" dirty="0" smtClean="0"/>
              <a:t> </a:t>
            </a:r>
            <a:r>
              <a:rPr lang="en-US" dirty="0" err="1" smtClean="0"/>
              <a:t>llııı</a:t>
            </a:r>
            <a:r>
              <a:rPr lang="en-US" dirty="0" smtClean="0"/>
              <a:t> </a:t>
            </a:r>
            <a:r>
              <a:rPr lang="en-US" dirty="0" err="1" smtClean="0"/>
              <a:t>ııllı</a:t>
            </a:r>
            <a:r>
              <a:rPr lang="en-US" dirty="0" smtClean="0"/>
              <a:t> </a:t>
            </a:r>
            <a:r>
              <a:rPr lang="en-US" dirty="0" err="1" smtClean="0"/>
              <a:t>ıllıı</a:t>
            </a:r>
            <a:r>
              <a:rPr lang="en-US" dirty="0" smtClean="0"/>
              <a:t> </a:t>
            </a:r>
            <a:r>
              <a:rPr lang="en-US" dirty="0" err="1" smtClean="0"/>
              <a:t>llııı</a:t>
            </a:r>
            <a:r>
              <a:rPr lang="en-US" dirty="0" smtClean="0"/>
              <a:t> </a:t>
            </a:r>
            <a:r>
              <a:rPr lang="en-US" dirty="0" err="1" smtClean="0"/>
              <a:t>ılııl</a:t>
            </a:r>
            <a:r>
              <a:rPr lang="en-US" dirty="0" smtClean="0"/>
              <a:t> l</a:t>
            </a:r>
          </a:p>
          <a:p>
            <a:pPr algn="ctr">
              <a:buNone/>
            </a:pPr>
            <a:endParaRPr lang="en-US" dirty="0" smtClean="0"/>
          </a:p>
          <a:p>
            <a:r>
              <a:rPr lang="en-US" dirty="0" smtClean="0"/>
              <a:t>We know immediately that this digit is wrong because it has 3 tall bars and 2 short bars</a:t>
            </a:r>
          </a:p>
          <a:p>
            <a:endParaRPr lang="en-US" dirty="0" smtClean="0"/>
          </a:p>
          <a:p>
            <a:r>
              <a:rPr lang="en-US" dirty="0" smtClean="0"/>
              <a:t>The correct digit could be 0 (</a:t>
            </a:r>
            <a:r>
              <a:rPr lang="en-US" dirty="0" err="1" smtClean="0"/>
              <a:t>llııı</a:t>
            </a:r>
            <a:r>
              <a:rPr lang="en-US" dirty="0" smtClean="0"/>
              <a:t>), 6 (</a:t>
            </a:r>
            <a:r>
              <a:rPr lang="en-US" dirty="0" err="1" smtClean="0"/>
              <a:t>ıllıı</a:t>
            </a:r>
            <a:r>
              <a:rPr lang="en-US" dirty="0" smtClean="0"/>
              <a:t>), or </a:t>
            </a:r>
            <a:br>
              <a:rPr lang="en-US" dirty="0" smtClean="0"/>
            </a:br>
            <a:r>
              <a:rPr lang="en-US" dirty="0" smtClean="0"/>
              <a:t>9 (</a:t>
            </a:r>
            <a:r>
              <a:rPr lang="en-US" dirty="0" err="1" smtClean="0"/>
              <a:t>lılıı</a:t>
            </a:r>
            <a:r>
              <a:rPr lang="en-US"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We can tell that the code is 172579?03604</a:t>
            </a:r>
          </a:p>
          <a:p>
            <a:pPr lvl="1"/>
            <a:endParaRPr lang="en-US" dirty="0" smtClean="0"/>
          </a:p>
          <a:p>
            <a:pPr algn="ctr">
              <a:buNone/>
            </a:pPr>
            <a:r>
              <a:rPr lang="en-US" dirty="0" smtClean="0"/>
              <a:t>l </a:t>
            </a:r>
            <a:r>
              <a:rPr lang="en-US" dirty="0" err="1" smtClean="0"/>
              <a:t>ıııll</a:t>
            </a:r>
            <a:r>
              <a:rPr lang="en-US" dirty="0" smtClean="0"/>
              <a:t> </a:t>
            </a:r>
            <a:r>
              <a:rPr lang="en-US" dirty="0" err="1" smtClean="0"/>
              <a:t>lıııl</a:t>
            </a:r>
            <a:r>
              <a:rPr lang="en-US" dirty="0" smtClean="0"/>
              <a:t> </a:t>
            </a:r>
            <a:r>
              <a:rPr lang="en-US" dirty="0" err="1" smtClean="0"/>
              <a:t>ıılıl</a:t>
            </a:r>
            <a:r>
              <a:rPr lang="en-US" dirty="0" smtClean="0"/>
              <a:t> </a:t>
            </a:r>
            <a:r>
              <a:rPr lang="en-US" dirty="0" err="1" smtClean="0"/>
              <a:t>ılılı</a:t>
            </a:r>
            <a:r>
              <a:rPr lang="en-US" dirty="0" smtClean="0"/>
              <a:t> </a:t>
            </a:r>
            <a:r>
              <a:rPr lang="en-US" dirty="0" err="1" smtClean="0"/>
              <a:t>lıııl</a:t>
            </a:r>
            <a:r>
              <a:rPr lang="en-US" dirty="0" smtClean="0"/>
              <a:t> </a:t>
            </a:r>
            <a:r>
              <a:rPr lang="en-US" dirty="0" err="1" smtClean="0"/>
              <a:t>lılıı</a:t>
            </a:r>
            <a:r>
              <a:rPr lang="en-US" dirty="0" smtClean="0"/>
              <a:t> </a:t>
            </a:r>
            <a:r>
              <a:rPr lang="en-US" dirty="0" err="1" smtClean="0">
                <a:solidFill>
                  <a:srgbClr val="FF0000"/>
                </a:solidFill>
              </a:rPr>
              <a:t>lllıı</a:t>
            </a:r>
            <a:r>
              <a:rPr lang="en-US" dirty="0" smtClean="0"/>
              <a:t> </a:t>
            </a:r>
            <a:r>
              <a:rPr lang="en-US" dirty="0" err="1" smtClean="0"/>
              <a:t>llııı</a:t>
            </a:r>
            <a:r>
              <a:rPr lang="en-US" dirty="0" smtClean="0"/>
              <a:t> </a:t>
            </a:r>
            <a:r>
              <a:rPr lang="en-US" dirty="0" err="1" smtClean="0"/>
              <a:t>ııllı</a:t>
            </a:r>
            <a:r>
              <a:rPr lang="en-US" dirty="0" smtClean="0"/>
              <a:t> </a:t>
            </a:r>
            <a:r>
              <a:rPr lang="en-US" dirty="0" err="1" smtClean="0"/>
              <a:t>ıllıı</a:t>
            </a:r>
            <a:r>
              <a:rPr lang="en-US" dirty="0" smtClean="0"/>
              <a:t> </a:t>
            </a:r>
            <a:r>
              <a:rPr lang="en-US" dirty="0" err="1" smtClean="0"/>
              <a:t>llııı</a:t>
            </a:r>
            <a:r>
              <a:rPr lang="en-US" dirty="0" smtClean="0"/>
              <a:t> </a:t>
            </a:r>
            <a:r>
              <a:rPr lang="en-US" dirty="0" err="1" smtClean="0"/>
              <a:t>ılııl</a:t>
            </a:r>
            <a:r>
              <a:rPr lang="en-US" dirty="0" smtClean="0"/>
              <a:t> l</a:t>
            </a:r>
          </a:p>
          <a:p>
            <a:pPr algn="ctr">
              <a:buNone/>
            </a:pPr>
            <a:endParaRPr lang="en-US" dirty="0" smtClean="0"/>
          </a:p>
          <a:p>
            <a:r>
              <a:rPr lang="en-US" dirty="0" smtClean="0"/>
              <a:t>All of the digits, including the check digit, should add up to a number ending in 0</a:t>
            </a:r>
          </a:p>
          <a:p>
            <a:endParaRPr lang="en-US" dirty="0" smtClean="0"/>
          </a:p>
          <a:p>
            <a:r>
              <a:rPr lang="en-US" dirty="0" smtClean="0"/>
              <a:t>1+7+2+5+7+9+?+0+3+6+0+4 = 44 + ?</a:t>
            </a:r>
          </a:p>
          <a:p>
            <a:endParaRPr lang="en-US" dirty="0" smtClean="0"/>
          </a:p>
          <a:p>
            <a:r>
              <a:rPr lang="en-US" dirty="0" smtClean="0"/>
              <a:t>So the missing digit is 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Just Numbers</a:t>
            </a:r>
            <a:endParaRPr lang="en-US" dirty="0"/>
          </a:p>
        </p:txBody>
      </p:sp>
      <p:sp>
        <p:nvSpPr>
          <p:cNvPr id="3" name="Content Placeholder 2"/>
          <p:cNvSpPr>
            <a:spLocks noGrp="1"/>
          </p:cNvSpPr>
          <p:nvPr>
            <p:ph idx="1"/>
          </p:nvPr>
        </p:nvSpPr>
        <p:spPr/>
        <p:txBody>
          <a:bodyPr/>
          <a:lstStyle/>
          <a:p>
            <a:r>
              <a:rPr lang="en-US" dirty="0" smtClean="0"/>
              <a:t>Many of the ID numbers we have studied need to be represented in a way that is readable by machines</a:t>
            </a:r>
          </a:p>
          <a:p>
            <a:endParaRPr lang="en-US" dirty="0" smtClean="0"/>
          </a:p>
          <a:p>
            <a:r>
              <a:rPr lang="en-US" dirty="0" smtClean="0"/>
              <a:t>While computers can recognize standard numbers, it is much faster and cheaper to use a simpler representation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Bar Codes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have already </a:t>
            </a:r>
            <a:br>
              <a:rPr lang="en-US" dirty="0" smtClean="0"/>
            </a:br>
            <a:r>
              <a:rPr lang="en-US" dirty="0" smtClean="0"/>
              <a:t>discussed the 12 </a:t>
            </a:r>
            <a:br>
              <a:rPr lang="en-US" dirty="0" smtClean="0"/>
            </a:br>
            <a:r>
              <a:rPr lang="en-US" dirty="0" smtClean="0"/>
              <a:t>digit UPC</a:t>
            </a:r>
          </a:p>
          <a:p>
            <a:endParaRPr lang="en-US" dirty="0" smtClean="0"/>
          </a:p>
          <a:p>
            <a:r>
              <a:rPr lang="en-US" dirty="0" smtClean="0"/>
              <a:t>How is the pattern </a:t>
            </a:r>
            <a:br>
              <a:rPr lang="en-US" dirty="0" smtClean="0"/>
            </a:br>
            <a:r>
              <a:rPr lang="en-US" dirty="0" smtClean="0"/>
              <a:t>of light and dark </a:t>
            </a:r>
            <a:br>
              <a:rPr lang="en-US" dirty="0" smtClean="0"/>
            </a:br>
            <a:r>
              <a:rPr lang="en-US" dirty="0" smtClean="0"/>
              <a:t>vertical bars related to this code?</a:t>
            </a:r>
          </a:p>
          <a:p>
            <a:endParaRPr lang="en-US" dirty="0" smtClean="0"/>
          </a:p>
          <a:p>
            <a:r>
              <a:rPr lang="en-US" dirty="0" smtClean="0"/>
              <a:t>The bars </a:t>
            </a:r>
            <a:r>
              <a:rPr lang="en-US" i="1" dirty="0" smtClean="0"/>
              <a:t>represent</a:t>
            </a:r>
            <a:r>
              <a:rPr lang="en-US" dirty="0" smtClean="0"/>
              <a:t> those digits in a way that can be read by scanners (such as those in the supermarket)</a:t>
            </a:r>
            <a:endParaRPr lang="en-US" dirty="0"/>
          </a:p>
        </p:txBody>
      </p:sp>
      <p:pic>
        <p:nvPicPr>
          <p:cNvPr id="4" name="Picture 3" descr="036000291452.png"/>
          <p:cNvPicPr>
            <a:picLocks noChangeAspect="1"/>
          </p:cNvPicPr>
          <p:nvPr/>
        </p:nvPicPr>
        <p:blipFill>
          <a:blip r:embed="rId2" cstate="print"/>
          <a:stretch>
            <a:fillRect/>
          </a:stretch>
        </p:blipFill>
        <p:spPr>
          <a:xfrm>
            <a:off x="4343400" y="1752600"/>
            <a:ext cx="4315612" cy="204199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 Bar Code</a:t>
            </a:r>
            <a:endParaRPr lang="en-US" dirty="0"/>
          </a:p>
        </p:txBody>
      </p:sp>
      <p:sp>
        <p:nvSpPr>
          <p:cNvPr id="3" name="Content Placeholder 2"/>
          <p:cNvSpPr>
            <a:spLocks noGrp="1"/>
          </p:cNvSpPr>
          <p:nvPr>
            <p:ph idx="1"/>
          </p:nvPr>
        </p:nvSpPr>
        <p:spPr/>
        <p:txBody>
          <a:bodyPr/>
          <a:lstStyle/>
          <a:p>
            <a:r>
              <a:rPr lang="en-US" dirty="0" smtClean="0"/>
              <a:t>The light and dark bars represent patterns of 0’s and 1’s</a:t>
            </a:r>
          </a:p>
          <a:p>
            <a:endParaRPr lang="en-US" dirty="0" smtClean="0"/>
          </a:p>
          <a:p>
            <a:r>
              <a:rPr lang="en-US" dirty="0" smtClean="0"/>
              <a:t>Light = 0, </a:t>
            </a:r>
            <a:br>
              <a:rPr lang="en-US" dirty="0" smtClean="0"/>
            </a:br>
            <a:r>
              <a:rPr lang="en-US" dirty="0" smtClean="0"/>
              <a:t>Dark = 1</a:t>
            </a:r>
            <a:endParaRPr lang="en-US" dirty="0"/>
          </a:p>
        </p:txBody>
      </p:sp>
      <p:pic>
        <p:nvPicPr>
          <p:cNvPr id="5" name="Picture 4" descr="zoomupc.png"/>
          <p:cNvPicPr>
            <a:picLocks noChangeAspect="1"/>
          </p:cNvPicPr>
          <p:nvPr/>
        </p:nvPicPr>
        <p:blipFill>
          <a:blip r:embed="rId2" cstate="print"/>
          <a:stretch>
            <a:fillRect/>
          </a:stretch>
        </p:blipFill>
        <p:spPr>
          <a:xfrm>
            <a:off x="3200400" y="2971800"/>
            <a:ext cx="5717837" cy="36576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Parts of the UPC Bar Code</a:t>
            </a:r>
            <a:endParaRPr lang="en-US" dirty="0"/>
          </a:p>
        </p:txBody>
      </p:sp>
      <p:sp>
        <p:nvSpPr>
          <p:cNvPr id="3" name="Content Placeholder 2"/>
          <p:cNvSpPr>
            <a:spLocks noGrp="1"/>
          </p:cNvSpPr>
          <p:nvPr>
            <p:ph idx="1"/>
          </p:nvPr>
        </p:nvSpPr>
        <p:spPr/>
        <p:txBody>
          <a:bodyPr/>
          <a:lstStyle/>
          <a:p>
            <a:r>
              <a:rPr lang="en-US" dirty="0" smtClean="0"/>
              <a:t>Similar to the guard bars at the beginning and end of the POSTNET bar code, the UPC bar code has certain features that help the scanner determine how to read the code</a:t>
            </a:r>
          </a:p>
          <a:p>
            <a:endParaRPr lang="en-US" dirty="0" smtClean="0"/>
          </a:p>
          <a:p>
            <a:r>
              <a:rPr lang="en-US" dirty="0" smtClean="0"/>
              <a:t>One problem that scanners encounter is that bar codes on different products have different sizes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Down</a:t>
            </a:r>
            <a:endParaRPr lang="en-US" dirty="0"/>
          </a:p>
        </p:txBody>
      </p:sp>
      <p:sp>
        <p:nvSpPr>
          <p:cNvPr id="3" name="Content Placeholder 2"/>
          <p:cNvSpPr>
            <a:spLocks noGrp="1"/>
          </p:cNvSpPr>
          <p:nvPr>
            <p:ph idx="1"/>
          </p:nvPr>
        </p:nvSpPr>
        <p:spPr/>
        <p:txBody>
          <a:bodyPr>
            <a:normAutofit fontScale="92500"/>
          </a:bodyPr>
          <a:lstStyle/>
          <a:p>
            <a:r>
              <a:rPr lang="en-US" dirty="0" smtClean="0"/>
              <a:t>The bar code breaks down like this:</a:t>
            </a:r>
          </a:p>
          <a:p>
            <a:pPr lvl="1"/>
            <a:r>
              <a:rPr lang="en-US" b="1" dirty="0" smtClean="0"/>
              <a:t>101</a:t>
            </a:r>
            <a:r>
              <a:rPr lang="en-US" dirty="0" smtClean="0"/>
              <a:t> – the code starts with this alternating pattern to help the scanner determine how wide each bar is</a:t>
            </a:r>
          </a:p>
          <a:p>
            <a:pPr lvl="1"/>
            <a:r>
              <a:rPr lang="en-US" b="1" dirty="0" smtClean="0"/>
              <a:t>First 6 digits</a:t>
            </a:r>
            <a:r>
              <a:rPr lang="en-US" dirty="0" smtClean="0"/>
              <a:t> – each digit is represented by 7 bars</a:t>
            </a:r>
          </a:p>
          <a:p>
            <a:pPr lvl="1"/>
            <a:r>
              <a:rPr lang="en-US" b="1" dirty="0" smtClean="0"/>
              <a:t>01010</a:t>
            </a:r>
            <a:r>
              <a:rPr lang="en-US" dirty="0" smtClean="0"/>
              <a:t> – this code separates the left-hand side of the code from the right-hand side</a:t>
            </a:r>
          </a:p>
          <a:p>
            <a:pPr lvl="1"/>
            <a:r>
              <a:rPr lang="en-US" b="1" dirty="0" smtClean="0"/>
              <a:t>Last 6 digits</a:t>
            </a:r>
            <a:r>
              <a:rPr lang="en-US" dirty="0" smtClean="0"/>
              <a:t> – each digit is again represented by 7 bars</a:t>
            </a:r>
          </a:p>
          <a:p>
            <a:pPr lvl="1"/>
            <a:r>
              <a:rPr lang="en-US" b="1" dirty="0" smtClean="0"/>
              <a:t>101</a:t>
            </a:r>
            <a:r>
              <a:rPr lang="en-US" dirty="0" smtClean="0"/>
              <a:t> – the code ends like it begins, with another “guard” pattern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Coding</a:t>
            </a:r>
            <a:endParaRPr lang="en-US" dirty="0"/>
          </a:p>
        </p:txBody>
      </p:sp>
      <p:sp>
        <p:nvSpPr>
          <p:cNvPr id="3" name="Content Placeholder 2"/>
          <p:cNvSpPr>
            <a:spLocks noGrp="1"/>
          </p:cNvSpPr>
          <p:nvPr>
            <p:ph idx="1"/>
          </p:nvPr>
        </p:nvSpPr>
        <p:spPr/>
        <p:txBody>
          <a:bodyPr/>
          <a:lstStyle/>
          <a:p>
            <a:r>
              <a:rPr lang="en-US" dirty="0" smtClean="0"/>
              <a:t>The code for translating digits 0-9 into light and dark bars is “binary”</a:t>
            </a:r>
          </a:p>
          <a:p>
            <a:endParaRPr lang="en-US" dirty="0" smtClean="0"/>
          </a:p>
          <a:p>
            <a:r>
              <a:rPr lang="en-US" dirty="0" smtClean="0"/>
              <a:t>Binary means we only have two options: 0 or 1, light or dark</a:t>
            </a:r>
          </a:p>
          <a:p>
            <a:endParaRPr lang="en-US" dirty="0" smtClean="0"/>
          </a:p>
          <a:p>
            <a:r>
              <a:rPr lang="en-US" dirty="0" smtClean="0"/>
              <a:t>The POSTNET code is also binary: tall or short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Encoding UPC Bar Codes</a:t>
            </a:r>
            <a:endParaRPr lang="en-US" dirty="0"/>
          </a:p>
        </p:txBody>
      </p:sp>
      <p:sp>
        <p:nvSpPr>
          <p:cNvPr id="3" name="Content Placeholder 2"/>
          <p:cNvSpPr>
            <a:spLocks noGrp="1"/>
          </p:cNvSpPr>
          <p:nvPr>
            <p:ph idx="1"/>
          </p:nvPr>
        </p:nvSpPr>
        <p:spPr>
          <a:xfrm>
            <a:off x="457200" y="1775191"/>
            <a:ext cx="4953000" cy="4778009"/>
          </a:xfrm>
        </p:spPr>
        <p:txBody>
          <a:bodyPr>
            <a:normAutofit lnSpcReduction="10000"/>
          </a:bodyPr>
          <a:lstStyle/>
          <a:p>
            <a:r>
              <a:rPr lang="en-US" dirty="0" smtClean="0"/>
              <a:t>Use this table to determine how to translate from digits 0-9 to sequences of 0’s and 1’s</a:t>
            </a:r>
          </a:p>
          <a:p>
            <a:endParaRPr lang="en-US" dirty="0" smtClean="0"/>
          </a:p>
          <a:p>
            <a:r>
              <a:rPr lang="en-US" dirty="0" smtClean="0"/>
              <a:t>Notice that the rules are different for “left side” digits versus “right side” digits</a:t>
            </a:r>
            <a:endParaRPr lang="en-US" dirty="0"/>
          </a:p>
        </p:txBody>
      </p:sp>
      <p:graphicFrame>
        <p:nvGraphicFramePr>
          <p:cNvPr id="4" name="Table 3"/>
          <p:cNvGraphicFramePr>
            <a:graphicFrameLocks noGrp="1"/>
          </p:cNvGraphicFramePr>
          <p:nvPr/>
        </p:nvGraphicFramePr>
        <p:xfrm>
          <a:off x="5486400" y="1981200"/>
          <a:ext cx="3200400" cy="4023360"/>
        </p:xfrm>
        <a:graphic>
          <a:graphicData uri="http://schemas.openxmlformats.org/drawingml/2006/table">
            <a:tbl>
              <a:tblPr firstRow="1" bandRow="1">
                <a:tableStyleId>{5C22544A-7EE6-4342-B048-85BDC9FD1C3A}</a:tableStyleId>
              </a:tblPr>
              <a:tblGrid>
                <a:gridCol w="640080"/>
                <a:gridCol w="1264920"/>
                <a:gridCol w="1295400"/>
              </a:tblGrid>
              <a:tr h="193040">
                <a:tc>
                  <a:txBody>
                    <a:bodyPr/>
                    <a:lstStyle/>
                    <a:p>
                      <a:pPr algn="ctr"/>
                      <a:r>
                        <a:rPr lang="en-US" b="1" dirty="0" smtClean="0"/>
                        <a:t>Digit</a:t>
                      </a:r>
                      <a:endParaRPr lang="en-US" b="1" dirty="0"/>
                    </a:p>
                  </a:txBody>
                  <a:tcPr anchor="ctr"/>
                </a:tc>
                <a:tc>
                  <a:txBody>
                    <a:bodyPr/>
                    <a:lstStyle/>
                    <a:p>
                      <a:pPr algn="ctr"/>
                      <a:r>
                        <a:rPr lang="en-US" b="1" dirty="0" smtClean="0"/>
                        <a:t>Left-side</a:t>
                      </a:r>
                      <a:endParaRPr lang="en-US" b="1" dirty="0"/>
                    </a:p>
                  </a:txBody>
                  <a:tcPr anchor="ctr"/>
                </a:tc>
                <a:tc>
                  <a:txBody>
                    <a:bodyPr/>
                    <a:lstStyle/>
                    <a:p>
                      <a:pPr algn="ctr"/>
                      <a:r>
                        <a:rPr lang="en-US" b="1" dirty="0" smtClean="0"/>
                        <a:t>Right-side</a:t>
                      </a:r>
                      <a:endParaRPr lang="en-US" b="1" dirty="0"/>
                    </a:p>
                  </a:txBody>
                  <a:tcPr anchor="ctr"/>
                </a:tc>
              </a:tr>
              <a:tr h="193040">
                <a:tc>
                  <a:txBody>
                    <a:bodyPr/>
                    <a:lstStyle/>
                    <a:p>
                      <a:pPr algn="ctr"/>
                      <a:r>
                        <a:rPr lang="en-US" b="1" dirty="0" smtClean="0"/>
                        <a:t>0</a:t>
                      </a:r>
                      <a:endParaRPr lang="en-US" b="1" dirty="0"/>
                    </a:p>
                  </a:txBody>
                  <a:tcPr anchor="ctr"/>
                </a:tc>
                <a:tc>
                  <a:txBody>
                    <a:bodyPr/>
                    <a:lstStyle/>
                    <a:p>
                      <a:pPr algn="ctr"/>
                      <a:r>
                        <a:rPr lang="en-US" b="1" dirty="0" smtClean="0"/>
                        <a:t>0001101</a:t>
                      </a:r>
                      <a:endParaRPr lang="en-US" b="1" dirty="0"/>
                    </a:p>
                  </a:txBody>
                  <a:tcPr anchor="ctr"/>
                </a:tc>
                <a:tc>
                  <a:txBody>
                    <a:bodyPr/>
                    <a:lstStyle/>
                    <a:p>
                      <a:pPr algn="ctr"/>
                      <a:r>
                        <a:rPr lang="en-US" b="1" dirty="0" smtClean="0"/>
                        <a:t>1110010</a:t>
                      </a:r>
                      <a:endParaRPr lang="en-US" b="1" dirty="0"/>
                    </a:p>
                  </a:txBody>
                  <a:tcPr anchor="ctr"/>
                </a:tc>
              </a:tr>
              <a:tr h="193040">
                <a:tc>
                  <a:txBody>
                    <a:bodyPr/>
                    <a:lstStyle/>
                    <a:p>
                      <a:pPr algn="ctr"/>
                      <a:r>
                        <a:rPr lang="en-US" b="1" dirty="0" smtClean="0"/>
                        <a:t>1</a:t>
                      </a:r>
                      <a:endParaRPr lang="en-US" b="1" dirty="0"/>
                    </a:p>
                  </a:txBody>
                  <a:tcPr anchor="ctr"/>
                </a:tc>
                <a:tc>
                  <a:txBody>
                    <a:bodyPr/>
                    <a:lstStyle/>
                    <a:p>
                      <a:pPr algn="ctr"/>
                      <a:r>
                        <a:rPr lang="en-US" b="1" dirty="0" smtClean="0"/>
                        <a:t>0011001</a:t>
                      </a:r>
                      <a:endParaRPr lang="en-US" b="1" dirty="0"/>
                    </a:p>
                  </a:txBody>
                  <a:tcPr anchor="ctr"/>
                </a:tc>
                <a:tc>
                  <a:txBody>
                    <a:bodyPr/>
                    <a:lstStyle/>
                    <a:p>
                      <a:pPr algn="ctr"/>
                      <a:r>
                        <a:rPr lang="en-US" b="1" dirty="0" smtClean="0"/>
                        <a:t>1100110</a:t>
                      </a:r>
                      <a:endParaRPr lang="en-US" b="1" dirty="0"/>
                    </a:p>
                  </a:txBody>
                  <a:tcPr anchor="ctr"/>
                </a:tc>
              </a:tr>
              <a:tr h="193040">
                <a:tc>
                  <a:txBody>
                    <a:bodyPr/>
                    <a:lstStyle/>
                    <a:p>
                      <a:pPr algn="ctr"/>
                      <a:r>
                        <a:rPr lang="en-US" b="1" dirty="0" smtClean="0"/>
                        <a:t>2</a:t>
                      </a:r>
                      <a:endParaRPr lang="en-US" b="1" dirty="0"/>
                    </a:p>
                  </a:txBody>
                  <a:tcPr anchor="ctr"/>
                </a:tc>
                <a:tc>
                  <a:txBody>
                    <a:bodyPr/>
                    <a:lstStyle/>
                    <a:p>
                      <a:pPr algn="ctr"/>
                      <a:r>
                        <a:rPr lang="en-US" b="1" dirty="0" smtClean="0"/>
                        <a:t>0010011</a:t>
                      </a:r>
                      <a:endParaRPr lang="en-US" b="1" dirty="0"/>
                    </a:p>
                  </a:txBody>
                  <a:tcPr anchor="ctr"/>
                </a:tc>
                <a:tc>
                  <a:txBody>
                    <a:bodyPr/>
                    <a:lstStyle/>
                    <a:p>
                      <a:pPr algn="ctr"/>
                      <a:r>
                        <a:rPr lang="en-US" b="1" dirty="0" smtClean="0"/>
                        <a:t>1101100</a:t>
                      </a:r>
                      <a:endParaRPr lang="en-US" b="1" dirty="0"/>
                    </a:p>
                  </a:txBody>
                  <a:tcPr anchor="ctr"/>
                </a:tc>
              </a:tr>
              <a:tr h="193040">
                <a:tc>
                  <a:txBody>
                    <a:bodyPr/>
                    <a:lstStyle/>
                    <a:p>
                      <a:pPr algn="ctr"/>
                      <a:r>
                        <a:rPr lang="en-US" b="1" dirty="0" smtClean="0"/>
                        <a:t>3</a:t>
                      </a:r>
                      <a:endParaRPr lang="en-US" b="1" dirty="0"/>
                    </a:p>
                  </a:txBody>
                  <a:tcPr anchor="ctr"/>
                </a:tc>
                <a:tc>
                  <a:txBody>
                    <a:bodyPr/>
                    <a:lstStyle/>
                    <a:p>
                      <a:pPr algn="ctr"/>
                      <a:r>
                        <a:rPr lang="en-US" b="1" dirty="0" smtClean="0"/>
                        <a:t>0111101</a:t>
                      </a:r>
                      <a:endParaRPr lang="en-US" b="1" dirty="0"/>
                    </a:p>
                  </a:txBody>
                  <a:tcPr anchor="ctr"/>
                </a:tc>
                <a:tc>
                  <a:txBody>
                    <a:bodyPr/>
                    <a:lstStyle/>
                    <a:p>
                      <a:pPr algn="ctr"/>
                      <a:r>
                        <a:rPr lang="en-US" b="1" dirty="0" smtClean="0"/>
                        <a:t>1000010</a:t>
                      </a:r>
                      <a:endParaRPr lang="en-US" b="1" dirty="0"/>
                    </a:p>
                  </a:txBody>
                  <a:tcPr anchor="ctr"/>
                </a:tc>
              </a:tr>
              <a:tr h="193040">
                <a:tc>
                  <a:txBody>
                    <a:bodyPr/>
                    <a:lstStyle/>
                    <a:p>
                      <a:pPr algn="ctr"/>
                      <a:r>
                        <a:rPr lang="en-US" b="1" dirty="0" smtClean="0"/>
                        <a:t>4</a:t>
                      </a:r>
                      <a:endParaRPr lang="en-US" b="1" dirty="0"/>
                    </a:p>
                  </a:txBody>
                  <a:tcPr anchor="ctr"/>
                </a:tc>
                <a:tc>
                  <a:txBody>
                    <a:bodyPr/>
                    <a:lstStyle/>
                    <a:p>
                      <a:pPr algn="ctr"/>
                      <a:r>
                        <a:rPr lang="en-US" b="1" dirty="0" smtClean="0"/>
                        <a:t>0100011</a:t>
                      </a:r>
                      <a:endParaRPr lang="en-US" b="1" dirty="0"/>
                    </a:p>
                  </a:txBody>
                  <a:tcPr anchor="ctr"/>
                </a:tc>
                <a:tc>
                  <a:txBody>
                    <a:bodyPr/>
                    <a:lstStyle/>
                    <a:p>
                      <a:pPr algn="ctr"/>
                      <a:r>
                        <a:rPr lang="en-US" b="1" dirty="0" smtClean="0"/>
                        <a:t>1011100</a:t>
                      </a:r>
                      <a:endParaRPr lang="en-US" b="1" dirty="0"/>
                    </a:p>
                  </a:txBody>
                  <a:tcPr anchor="ctr"/>
                </a:tc>
              </a:tr>
              <a:tr h="193040">
                <a:tc>
                  <a:txBody>
                    <a:bodyPr/>
                    <a:lstStyle/>
                    <a:p>
                      <a:pPr algn="ctr"/>
                      <a:r>
                        <a:rPr lang="en-US" b="1" dirty="0" smtClean="0"/>
                        <a:t>5</a:t>
                      </a:r>
                      <a:endParaRPr lang="en-US" b="1" dirty="0"/>
                    </a:p>
                  </a:txBody>
                  <a:tcPr anchor="ctr"/>
                </a:tc>
                <a:tc>
                  <a:txBody>
                    <a:bodyPr/>
                    <a:lstStyle/>
                    <a:p>
                      <a:pPr algn="ctr"/>
                      <a:r>
                        <a:rPr lang="en-US" b="1" dirty="0" smtClean="0"/>
                        <a:t>0110001</a:t>
                      </a:r>
                      <a:endParaRPr lang="en-US" b="1" dirty="0"/>
                    </a:p>
                  </a:txBody>
                  <a:tcPr anchor="ctr"/>
                </a:tc>
                <a:tc>
                  <a:txBody>
                    <a:bodyPr/>
                    <a:lstStyle/>
                    <a:p>
                      <a:pPr algn="ctr"/>
                      <a:r>
                        <a:rPr lang="en-US" b="1" dirty="0" smtClean="0"/>
                        <a:t>1001110</a:t>
                      </a:r>
                      <a:endParaRPr lang="en-US" b="1" dirty="0"/>
                    </a:p>
                  </a:txBody>
                  <a:tcPr anchor="ctr"/>
                </a:tc>
              </a:tr>
              <a:tr h="193040">
                <a:tc>
                  <a:txBody>
                    <a:bodyPr/>
                    <a:lstStyle/>
                    <a:p>
                      <a:pPr algn="ctr"/>
                      <a:r>
                        <a:rPr lang="en-US" b="1" dirty="0" smtClean="0"/>
                        <a:t>6</a:t>
                      </a:r>
                      <a:endParaRPr lang="en-US" b="1" dirty="0"/>
                    </a:p>
                  </a:txBody>
                  <a:tcPr anchor="ctr"/>
                </a:tc>
                <a:tc>
                  <a:txBody>
                    <a:bodyPr/>
                    <a:lstStyle/>
                    <a:p>
                      <a:pPr algn="ctr"/>
                      <a:r>
                        <a:rPr lang="en-US" b="1" dirty="0" smtClean="0"/>
                        <a:t>0101111</a:t>
                      </a:r>
                      <a:endParaRPr lang="en-US" b="1" dirty="0"/>
                    </a:p>
                  </a:txBody>
                  <a:tcPr anchor="ctr"/>
                </a:tc>
                <a:tc>
                  <a:txBody>
                    <a:bodyPr/>
                    <a:lstStyle/>
                    <a:p>
                      <a:pPr algn="ctr"/>
                      <a:r>
                        <a:rPr lang="en-US" b="1" dirty="0" smtClean="0"/>
                        <a:t>1010000</a:t>
                      </a:r>
                      <a:endParaRPr lang="en-US" b="1" dirty="0"/>
                    </a:p>
                  </a:txBody>
                  <a:tcPr anchor="ctr"/>
                </a:tc>
              </a:tr>
              <a:tr h="193040">
                <a:tc>
                  <a:txBody>
                    <a:bodyPr/>
                    <a:lstStyle/>
                    <a:p>
                      <a:pPr algn="ctr"/>
                      <a:r>
                        <a:rPr lang="en-US" b="1" dirty="0" smtClean="0"/>
                        <a:t>7</a:t>
                      </a:r>
                      <a:endParaRPr lang="en-US" b="1" dirty="0"/>
                    </a:p>
                  </a:txBody>
                  <a:tcPr anchor="ctr"/>
                </a:tc>
                <a:tc>
                  <a:txBody>
                    <a:bodyPr/>
                    <a:lstStyle/>
                    <a:p>
                      <a:pPr algn="ctr"/>
                      <a:r>
                        <a:rPr lang="en-US" b="1" dirty="0" smtClean="0"/>
                        <a:t>0111011</a:t>
                      </a:r>
                      <a:endParaRPr lang="en-US" b="1" dirty="0"/>
                    </a:p>
                  </a:txBody>
                  <a:tcPr anchor="ctr"/>
                </a:tc>
                <a:tc>
                  <a:txBody>
                    <a:bodyPr/>
                    <a:lstStyle/>
                    <a:p>
                      <a:pPr algn="ctr"/>
                      <a:r>
                        <a:rPr lang="en-US" b="1" dirty="0" smtClean="0"/>
                        <a:t>1000100</a:t>
                      </a:r>
                      <a:endParaRPr lang="en-US" b="1" dirty="0"/>
                    </a:p>
                  </a:txBody>
                  <a:tcPr anchor="ctr"/>
                </a:tc>
              </a:tr>
              <a:tr h="193040">
                <a:tc>
                  <a:txBody>
                    <a:bodyPr/>
                    <a:lstStyle/>
                    <a:p>
                      <a:pPr algn="ctr"/>
                      <a:r>
                        <a:rPr lang="en-US" b="1" dirty="0" smtClean="0"/>
                        <a:t>8</a:t>
                      </a:r>
                      <a:endParaRPr lang="en-US" b="1" dirty="0"/>
                    </a:p>
                  </a:txBody>
                  <a:tcPr anchor="ctr"/>
                </a:tc>
                <a:tc>
                  <a:txBody>
                    <a:bodyPr/>
                    <a:lstStyle/>
                    <a:p>
                      <a:pPr algn="ctr"/>
                      <a:r>
                        <a:rPr lang="en-US" b="1" dirty="0" smtClean="0"/>
                        <a:t>0110111</a:t>
                      </a:r>
                      <a:endParaRPr lang="en-US" b="1" dirty="0"/>
                    </a:p>
                  </a:txBody>
                  <a:tcPr anchor="ctr"/>
                </a:tc>
                <a:tc>
                  <a:txBody>
                    <a:bodyPr/>
                    <a:lstStyle/>
                    <a:p>
                      <a:pPr algn="ctr"/>
                      <a:r>
                        <a:rPr lang="en-US" b="1" dirty="0" smtClean="0"/>
                        <a:t>1001000</a:t>
                      </a:r>
                      <a:endParaRPr lang="en-US" b="1" dirty="0"/>
                    </a:p>
                  </a:txBody>
                  <a:tcPr anchor="ctr"/>
                </a:tc>
              </a:tr>
              <a:tr h="193040">
                <a:tc>
                  <a:txBody>
                    <a:bodyPr/>
                    <a:lstStyle/>
                    <a:p>
                      <a:pPr algn="ctr"/>
                      <a:r>
                        <a:rPr lang="en-US" b="1" dirty="0" smtClean="0"/>
                        <a:t>9</a:t>
                      </a:r>
                      <a:endParaRPr lang="en-US" b="1" dirty="0"/>
                    </a:p>
                  </a:txBody>
                  <a:tcPr anchor="ctr"/>
                </a:tc>
                <a:tc>
                  <a:txBody>
                    <a:bodyPr/>
                    <a:lstStyle/>
                    <a:p>
                      <a:pPr algn="ctr"/>
                      <a:r>
                        <a:rPr lang="en-US" b="1" dirty="0" smtClean="0"/>
                        <a:t>0001011</a:t>
                      </a:r>
                      <a:endParaRPr lang="en-US" b="1" dirty="0"/>
                    </a:p>
                  </a:txBody>
                  <a:tcPr anchor="ctr"/>
                </a:tc>
                <a:tc>
                  <a:txBody>
                    <a:bodyPr/>
                    <a:lstStyle/>
                    <a:p>
                      <a:pPr algn="ctr"/>
                      <a:r>
                        <a:rPr lang="en-US" b="1" dirty="0" smtClean="0"/>
                        <a:t>1110100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Different Rules?</a:t>
            </a:r>
            <a:endParaRPr lang="en-US" dirty="0"/>
          </a:p>
        </p:txBody>
      </p:sp>
      <p:sp>
        <p:nvSpPr>
          <p:cNvPr id="3" name="Content Placeholder 2"/>
          <p:cNvSpPr>
            <a:spLocks noGrp="1"/>
          </p:cNvSpPr>
          <p:nvPr>
            <p:ph idx="1"/>
          </p:nvPr>
        </p:nvSpPr>
        <p:spPr/>
        <p:txBody>
          <a:bodyPr/>
          <a:lstStyle/>
          <a:p>
            <a:r>
              <a:rPr lang="en-US" dirty="0" smtClean="0"/>
              <a:t>Why would we use different rules for the left side and the right side?</a:t>
            </a:r>
          </a:p>
          <a:p>
            <a:endParaRPr lang="en-US" dirty="0" smtClean="0"/>
          </a:p>
          <a:p>
            <a:r>
              <a:rPr lang="en-US" dirty="0" smtClean="0"/>
              <a:t>Notice that all the left-side digits have an odd number of 1’s and the right-side digits have an even number of 1’s</a:t>
            </a:r>
          </a:p>
          <a:p>
            <a:endParaRPr lang="en-US" dirty="0" smtClean="0"/>
          </a:p>
          <a:p>
            <a:r>
              <a:rPr lang="en-US" dirty="0" smtClean="0"/>
              <a:t>This allows the scanner to read the code even if the code is upside down!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 Code</a:t>
            </a:r>
            <a:endParaRPr lang="en-US" dirty="0"/>
          </a:p>
        </p:txBody>
      </p:sp>
      <p:sp>
        <p:nvSpPr>
          <p:cNvPr id="3" name="Content Placeholder 2"/>
          <p:cNvSpPr>
            <a:spLocks noGrp="1"/>
          </p:cNvSpPr>
          <p:nvPr>
            <p:ph idx="1"/>
          </p:nvPr>
        </p:nvSpPr>
        <p:spPr/>
        <p:txBody>
          <a:bodyPr/>
          <a:lstStyle/>
          <a:p>
            <a:r>
              <a:rPr lang="en-US" dirty="0" smtClean="0"/>
              <a:t>Use the table from the previous slide to decode this UPC bar code</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Answer: 0-71662-01402-5</a:t>
            </a:r>
            <a:endParaRPr lang="en-US" dirty="0"/>
          </a:p>
        </p:txBody>
      </p:sp>
      <p:pic>
        <p:nvPicPr>
          <p:cNvPr id="5" name="Picture 4" descr="barcode1.png"/>
          <p:cNvPicPr>
            <a:picLocks noChangeAspect="1"/>
          </p:cNvPicPr>
          <p:nvPr/>
        </p:nvPicPr>
        <p:blipFill>
          <a:blip r:embed="rId2" cstate="print"/>
          <a:stretch>
            <a:fillRect/>
          </a:stretch>
        </p:blipFill>
        <p:spPr>
          <a:xfrm>
            <a:off x="2209800" y="3048001"/>
            <a:ext cx="5111497" cy="23621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Many Kinds of “Bar” Codes</a:t>
            </a:r>
            <a:endParaRPr lang="en-US" dirty="0"/>
          </a:p>
        </p:txBody>
      </p:sp>
      <p:pic>
        <p:nvPicPr>
          <p:cNvPr id="1026" name="Picture 2" descr="http://upload.wikimedia.org/wikipedia/en/thumb/b/b4/MaxiCode.svg/200px-MaxiCod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738" y="1763486"/>
            <a:ext cx="19050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en/thumb/9/9b/Wikipedia_mobile_en.svg/150px-Wikipedia_mobile_e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1816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2/20/Azteccodeexample.svg/184px-Azteccodeexampl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3642" y="3706245"/>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cstate="print"/>
          <a:stretch>
            <a:fillRect/>
          </a:stretch>
        </p:blipFill>
        <p:spPr bwMode="auto">
          <a:xfrm>
            <a:off x="2743200" y="5688806"/>
            <a:ext cx="4521142" cy="414337"/>
          </a:xfrm>
          <a:prstGeom prst="rect">
            <a:avLst/>
          </a:prstGeom>
          <a:noFill/>
          <a:ln w="9525">
            <a:noFill/>
            <a:miter lim="800000"/>
            <a:headEnd/>
            <a:tailEnd/>
          </a:ln>
          <a:effectLst/>
        </p:spPr>
      </p:pic>
      <p:pic>
        <p:nvPicPr>
          <p:cNvPr id="1032" name="Picture 8" descr="File:Codabar.sv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763486"/>
            <a:ext cx="57150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ile:Barcode25i.sv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63" y="3487170"/>
            <a:ext cx="557212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PC-E-65432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5512592"/>
            <a:ext cx="17716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575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ERMA</a:t>
            </a:r>
            <a:endParaRPr lang="en-US" dirty="0"/>
          </a:p>
        </p:txBody>
      </p:sp>
      <p:sp>
        <p:nvSpPr>
          <p:cNvPr id="3" name="Content Placeholder 2"/>
          <p:cNvSpPr>
            <a:spLocks noGrp="1"/>
          </p:cNvSpPr>
          <p:nvPr>
            <p:ph idx="1"/>
          </p:nvPr>
        </p:nvSpPr>
        <p:spPr>
          <a:xfrm>
            <a:off x="457200" y="1775191"/>
            <a:ext cx="8229600" cy="3254009"/>
          </a:xfrm>
        </p:spPr>
        <p:txBody>
          <a:bodyPr>
            <a:normAutofit lnSpcReduction="10000"/>
          </a:bodyPr>
          <a:lstStyle/>
          <a:p>
            <a:r>
              <a:rPr lang="en-US" dirty="0" smtClean="0"/>
              <a:t>The numbers on the bottom of a check are printed in magnetic ink</a:t>
            </a:r>
          </a:p>
          <a:p>
            <a:endParaRPr lang="en-US" dirty="0" smtClean="0"/>
          </a:p>
          <a:p>
            <a:r>
              <a:rPr lang="en-US" dirty="0" smtClean="0"/>
              <a:t>Since many numbers look similar to a computer, these numbers are drawn in a way that makes them appear sufficiently different from each other</a:t>
            </a:r>
            <a:endParaRPr lang="en-US" dirty="0"/>
          </a:p>
        </p:txBody>
      </p:sp>
      <p:pic>
        <p:nvPicPr>
          <p:cNvPr id="4" name="Picture 3" descr="delimiters.png"/>
          <p:cNvPicPr>
            <a:picLocks noChangeAspect="1"/>
          </p:cNvPicPr>
          <p:nvPr/>
        </p:nvPicPr>
        <p:blipFill>
          <a:blip r:embed="rId2" cstate="print"/>
          <a:stretch>
            <a:fillRect/>
          </a:stretch>
        </p:blipFill>
        <p:spPr>
          <a:xfrm>
            <a:off x="1143000" y="5257800"/>
            <a:ext cx="6784288" cy="13105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POSTNET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POSTNET code can be found on most mass-mail address labels, including junk mail and magazines</a:t>
            </a:r>
          </a:p>
          <a:p>
            <a:endParaRPr lang="en-US" dirty="0" smtClean="0"/>
          </a:p>
          <a:p>
            <a:r>
              <a:rPr lang="en-US" dirty="0" smtClean="0"/>
              <a:t>POSTNET stands for </a:t>
            </a:r>
            <a:r>
              <a:rPr lang="en-US" b="1" dirty="0" err="1" smtClean="0">
                <a:solidFill>
                  <a:schemeClr val="accent2">
                    <a:lumMod val="75000"/>
                  </a:schemeClr>
                </a:solidFill>
              </a:rPr>
              <a:t>POST</a:t>
            </a:r>
            <a:r>
              <a:rPr lang="en-US" dirty="0" err="1" smtClean="0"/>
              <a:t>al</a:t>
            </a:r>
            <a:r>
              <a:rPr lang="en-US" dirty="0" smtClean="0"/>
              <a:t> </a:t>
            </a:r>
            <a:r>
              <a:rPr lang="en-US" b="1" dirty="0" smtClean="0">
                <a:solidFill>
                  <a:schemeClr val="accent2">
                    <a:lumMod val="75000"/>
                  </a:schemeClr>
                </a:solidFill>
              </a:rPr>
              <a:t>N</a:t>
            </a:r>
            <a:r>
              <a:rPr lang="en-US" dirty="0" smtClean="0"/>
              <a:t>umeric </a:t>
            </a:r>
            <a:r>
              <a:rPr lang="en-US" b="1" dirty="0" smtClean="0">
                <a:solidFill>
                  <a:schemeClr val="accent2">
                    <a:lumMod val="75000"/>
                  </a:schemeClr>
                </a:solidFill>
              </a:rPr>
              <a:t>E</a:t>
            </a:r>
            <a:r>
              <a:rPr lang="en-US" dirty="0" smtClean="0"/>
              <a:t>ncoding </a:t>
            </a:r>
            <a:r>
              <a:rPr lang="en-US" b="1" dirty="0" smtClean="0">
                <a:solidFill>
                  <a:schemeClr val="accent2">
                    <a:lumMod val="75000"/>
                  </a:schemeClr>
                </a:solidFill>
              </a:rPr>
              <a:t>T</a:t>
            </a:r>
            <a:r>
              <a:rPr lang="en-US" dirty="0" smtClean="0"/>
              <a:t>echnique</a:t>
            </a:r>
          </a:p>
          <a:p>
            <a:endParaRPr lang="en-US" dirty="0" smtClean="0"/>
          </a:p>
          <a:p>
            <a:r>
              <a:rPr lang="en-US" dirty="0" smtClean="0"/>
              <a:t>The code looks like this</a:t>
            </a:r>
          </a:p>
          <a:p>
            <a:endParaRPr lang="en-US" dirty="0" smtClean="0"/>
          </a:p>
          <a:p>
            <a:endParaRPr lang="en-US" dirty="0" smtClean="0"/>
          </a:p>
          <a:p>
            <a:endParaRPr lang="en-US" dirty="0" smtClean="0"/>
          </a:p>
          <a:p>
            <a:r>
              <a:rPr lang="en-US" dirty="0" smtClean="0"/>
              <a:t>The sequence of light and dark bars represents the ZIP+4 of the address</a:t>
            </a:r>
          </a:p>
          <a:p>
            <a:endParaRPr lang="en-US" dirty="0"/>
          </a:p>
        </p:txBody>
      </p:sp>
      <p:pic>
        <p:nvPicPr>
          <p:cNvPr id="4" name="Picture 3" descr="postnet1.png"/>
          <p:cNvPicPr>
            <a:picLocks noChangeAspect="1"/>
          </p:cNvPicPr>
          <p:nvPr/>
        </p:nvPicPr>
        <p:blipFill>
          <a:blip r:embed="rId2" cstate="print"/>
          <a:stretch>
            <a:fillRect/>
          </a:stretch>
        </p:blipFill>
        <p:spPr>
          <a:xfrm>
            <a:off x="1219200" y="4712825"/>
            <a:ext cx="6629400" cy="4994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Code</a:t>
            </a:r>
            <a:endParaRPr lang="en-US" dirty="0"/>
          </a:p>
        </p:txBody>
      </p:sp>
      <p:sp>
        <p:nvSpPr>
          <p:cNvPr id="3" name="Content Placeholder 2"/>
          <p:cNvSpPr>
            <a:spLocks noGrp="1"/>
          </p:cNvSpPr>
          <p:nvPr>
            <p:ph idx="1"/>
          </p:nvPr>
        </p:nvSpPr>
        <p:spPr/>
        <p:txBody>
          <a:bodyPr/>
          <a:lstStyle/>
          <a:p>
            <a:r>
              <a:rPr lang="en-US" dirty="0" smtClean="0"/>
              <a:t>Some bars are “tall” and some are “short”</a:t>
            </a:r>
          </a:p>
          <a:p>
            <a:endParaRPr lang="en-US" dirty="0" smtClean="0"/>
          </a:p>
          <a:p>
            <a:r>
              <a:rPr lang="en-US" dirty="0" smtClean="0"/>
              <a:t>The first and last bars are always tall; these are called </a:t>
            </a:r>
            <a:r>
              <a:rPr lang="en-US" b="1" dirty="0" smtClean="0"/>
              <a:t>guard bars</a:t>
            </a:r>
            <a:r>
              <a:rPr lang="en-US" dirty="0" smtClean="0"/>
              <a:t> and simply indicate where the code begins and ends</a:t>
            </a:r>
          </a:p>
          <a:p>
            <a:endParaRPr lang="en-US" dirty="0" smtClean="0"/>
          </a:p>
          <a:p>
            <a:r>
              <a:rPr lang="en-US" dirty="0" smtClean="0"/>
              <a:t>The remaining bars represent the digits of the ZIP code, plus a check digit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Digits, 10 Codes</a:t>
            </a:r>
            <a:endParaRPr lang="en-US" dirty="0"/>
          </a:p>
        </p:txBody>
      </p:sp>
      <p:sp>
        <p:nvSpPr>
          <p:cNvPr id="3" name="Content Placeholder 2"/>
          <p:cNvSpPr>
            <a:spLocks noGrp="1"/>
          </p:cNvSpPr>
          <p:nvPr>
            <p:ph idx="1"/>
          </p:nvPr>
        </p:nvSpPr>
        <p:spPr/>
        <p:txBody>
          <a:bodyPr>
            <a:normAutofit/>
          </a:bodyPr>
          <a:lstStyle/>
          <a:p>
            <a:r>
              <a:rPr lang="en-US" dirty="0" smtClean="0"/>
              <a:t>The codes are read like this:</a:t>
            </a:r>
          </a:p>
          <a:p>
            <a:pPr lvl="1"/>
            <a:endParaRPr lang="en-US" dirty="0" smtClean="0"/>
          </a:p>
          <a:p>
            <a:endParaRPr lang="en-US" dirty="0" smtClean="0"/>
          </a:p>
          <a:p>
            <a:endParaRPr lang="en-US" dirty="0"/>
          </a:p>
        </p:txBody>
      </p:sp>
      <p:graphicFrame>
        <p:nvGraphicFramePr>
          <p:cNvPr id="14" name="Table 13"/>
          <p:cNvGraphicFramePr>
            <a:graphicFrameLocks noGrp="1"/>
          </p:cNvGraphicFramePr>
          <p:nvPr/>
        </p:nvGraphicFramePr>
        <p:xfrm>
          <a:off x="1600200" y="2590800"/>
          <a:ext cx="4343400" cy="3810000"/>
        </p:xfrm>
        <a:graphic>
          <a:graphicData uri="http://schemas.openxmlformats.org/drawingml/2006/table">
            <a:tbl>
              <a:tblPr firstRow="1" bandRow="1">
                <a:tableStyleId>{69CF1AB2-1976-4502-BF36-3FF5EA218861}</a:tableStyleId>
              </a:tblPr>
              <a:tblGrid>
                <a:gridCol w="2171700"/>
                <a:gridCol w="2171700"/>
              </a:tblGrid>
              <a:tr h="746760">
                <a:tc>
                  <a:txBody>
                    <a:bodyPr/>
                    <a:lstStyle/>
                    <a:p>
                      <a:pPr algn="ctr"/>
                      <a:r>
                        <a:rPr lang="en-US" sz="4400" b="1" dirty="0" smtClean="0"/>
                        <a:t>0 - </a:t>
                      </a:r>
                      <a:r>
                        <a:rPr kumimoji="0" lang="en-US" sz="4400" b="1" kern="1200" dirty="0" err="1" smtClean="0">
                          <a:solidFill>
                            <a:schemeClr val="dk1"/>
                          </a:solidFill>
                          <a:latin typeface="+mn-lt"/>
                          <a:ea typeface="+mn-ea"/>
                          <a:cs typeface="+mn-cs"/>
                        </a:rPr>
                        <a:t>llııı</a:t>
                      </a:r>
                      <a:endParaRPr lang="en-US" sz="4400" b="1" dirty="0"/>
                    </a:p>
                  </a:txBody>
                  <a:tcPr/>
                </a:tc>
                <a:tc>
                  <a:txBody>
                    <a:bodyPr/>
                    <a:lstStyle/>
                    <a:p>
                      <a:pPr algn="ctr"/>
                      <a:r>
                        <a:rPr lang="en-US" sz="4400" b="1" dirty="0" smtClean="0"/>
                        <a:t>5 - </a:t>
                      </a:r>
                      <a:r>
                        <a:rPr kumimoji="0" lang="en-US" sz="4400" b="1" kern="1200" dirty="0" err="1" smtClean="0">
                          <a:solidFill>
                            <a:schemeClr val="dk1"/>
                          </a:solidFill>
                          <a:latin typeface="+mn-lt"/>
                          <a:ea typeface="+mn-ea"/>
                          <a:cs typeface="+mn-cs"/>
                        </a:rPr>
                        <a:t>ılılı</a:t>
                      </a:r>
                      <a:endParaRPr lang="en-US" sz="4400" b="1" dirty="0"/>
                    </a:p>
                  </a:txBody>
                  <a:tcPr/>
                </a:tc>
              </a:tr>
              <a:tr h="746760">
                <a:tc>
                  <a:txBody>
                    <a:bodyPr/>
                    <a:lstStyle/>
                    <a:p>
                      <a:pPr algn="ctr"/>
                      <a:r>
                        <a:rPr lang="en-US" sz="4400" b="1" dirty="0" smtClean="0"/>
                        <a:t>1 - </a:t>
                      </a:r>
                      <a:r>
                        <a:rPr kumimoji="0" lang="en-US" sz="4400" b="1" kern="1200" dirty="0" err="1" smtClean="0">
                          <a:solidFill>
                            <a:schemeClr val="dk1"/>
                          </a:solidFill>
                          <a:latin typeface="+mn-lt"/>
                          <a:ea typeface="+mn-ea"/>
                          <a:cs typeface="+mn-cs"/>
                        </a:rPr>
                        <a:t>ıııll</a:t>
                      </a:r>
                      <a:endParaRPr lang="en-US" sz="4400" b="1" dirty="0"/>
                    </a:p>
                  </a:txBody>
                  <a:tcPr/>
                </a:tc>
                <a:tc>
                  <a:txBody>
                    <a:bodyPr/>
                    <a:lstStyle/>
                    <a:p>
                      <a:pPr algn="ctr"/>
                      <a:r>
                        <a:rPr lang="en-US" sz="4400" b="1" dirty="0" smtClean="0"/>
                        <a:t>6</a:t>
                      </a:r>
                      <a:r>
                        <a:rPr lang="en-US" sz="4400" b="1" baseline="0" dirty="0" smtClean="0"/>
                        <a:t> - </a:t>
                      </a:r>
                      <a:r>
                        <a:rPr kumimoji="0" lang="en-US" sz="4400" b="1" kern="1200" dirty="0" err="1" smtClean="0">
                          <a:solidFill>
                            <a:schemeClr val="dk1"/>
                          </a:solidFill>
                          <a:latin typeface="+mn-lt"/>
                          <a:ea typeface="+mn-ea"/>
                          <a:cs typeface="+mn-cs"/>
                        </a:rPr>
                        <a:t>ıllıı</a:t>
                      </a:r>
                      <a:endParaRPr lang="en-US" sz="4400" b="1" dirty="0"/>
                    </a:p>
                  </a:txBody>
                  <a:tcPr/>
                </a:tc>
              </a:tr>
              <a:tr h="746760">
                <a:tc>
                  <a:txBody>
                    <a:bodyPr/>
                    <a:lstStyle/>
                    <a:p>
                      <a:pPr algn="ctr"/>
                      <a:r>
                        <a:rPr lang="en-US" sz="4400" b="1" dirty="0" smtClean="0"/>
                        <a:t>2 - </a:t>
                      </a:r>
                      <a:r>
                        <a:rPr kumimoji="0" lang="en-US" sz="4400" b="1" kern="1200" dirty="0" err="1" smtClean="0">
                          <a:solidFill>
                            <a:schemeClr val="dk1"/>
                          </a:solidFill>
                          <a:latin typeface="+mn-lt"/>
                          <a:ea typeface="+mn-ea"/>
                          <a:cs typeface="+mn-cs"/>
                        </a:rPr>
                        <a:t>ıılıl</a:t>
                      </a:r>
                      <a:endParaRPr lang="en-US" sz="4400" b="1" dirty="0"/>
                    </a:p>
                  </a:txBody>
                  <a:tcPr/>
                </a:tc>
                <a:tc>
                  <a:txBody>
                    <a:bodyPr/>
                    <a:lstStyle/>
                    <a:p>
                      <a:pPr algn="ctr"/>
                      <a:r>
                        <a:rPr lang="en-US" sz="4400" b="1" dirty="0" smtClean="0"/>
                        <a:t>7</a:t>
                      </a:r>
                      <a:r>
                        <a:rPr lang="en-US" sz="4400" b="1" baseline="0" dirty="0" smtClean="0"/>
                        <a:t> - </a:t>
                      </a:r>
                      <a:r>
                        <a:rPr kumimoji="0" lang="en-US" sz="4400" b="1" kern="1200" dirty="0" err="1" smtClean="0">
                          <a:solidFill>
                            <a:schemeClr val="dk1"/>
                          </a:solidFill>
                          <a:latin typeface="+mn-lt"/>
                          <a:ea typeface="+mn-ea"/>
                          <a:cs typeface="+mn-cs"/>
                        </a:rPr>
                        <a:t>lıııl</a:t>
                      </a:r>
                      <a:endParaRPr lang="en-US" sz="4400" b="1" dirty="0"/>
                    </a:p>
                  </a:txBody>
                  <a:tcPr/>
                </a:tc>
              </a:tr>
              <a:tr h="746760">
                <a:tc>
                  <a:txBody>
                    <a:bodyPr/>
                    <a:lstStyle/>
                    <a:p>
                      <a:pPr algn="ctr"/>
                      <a:r>
                        <a:rPr lang="en-US" sz="4400" b="1" dirty="0" smtClean="0"/>
                        <a:t>3 - </a:t>
                      </a:r>
                      <a:r>
                        <a:rPr kumimoji="0" lang="en-US" sz="4400" b="1" kern="1200" dirty="0" err="1" smtClean="0">
                          <a:solidFill>
                            <a:schemeClr val="dk1"/>
                          </a:solidFill>
                          <a:latin typeface="+mn-lt"/>
                          <a:ea typeface="+mn-ea"/>
                          <a:cs typeface="+mn-cs"/>
                        </a:rPr>
                        <a:t>ııllı</a:t>
                      </a:r>
                      <a:endParaRPr lang="en-US" sz="4400" b="1" dirty="0"/>
                    </a:p>
                  </a:txBody>
                  <a:tcPr/>
                </a:tc>
                <a:tc>
                  <a:txBody>
                    <a:bodyPr/>
                    <a:lstStyle/>
                    <a:p>
                      <a:pPr algn="ctr"/>
                      <a:r>
                        <a:rPr lang="en-US" sz="4400" b="1" dirty="0" smtClean="0"/>
                        <a:t>8 - </a:t>
                      </a:r>
                      <a:r>
                        <a:rPr kumimoji="0" lang="en-US" sz="4400" b="1" kern="1200" dirty="0" err="1" smtClean="0">
                          <a:solidFill>
                            <a:schemeClr val="dk1"/>
                          </a:solidFill>
                          <a:latin typeface="+mn-lt"/>
                          <a:ea typeface="+mn-ea"/>
                          <a:cs typeface="+mn-cs"/>
                        </a:rPr>
                        <a:t>lıılı</a:t>
                      </a:r>
                      <a:endParaRPr lang="en-US" sz="4400" b="1" dirty="0"/>
                    </a:p>
                  </a:txBody>
                  <a:tcPr/>
                </a:tc>
              </a:tr>
              <a:tr h="746760">
                <a:tc>
                  <a:txBody>
                    <a:bodyPr/>
                    <a:lstStyle/>
                    <a:p>
                      <a:pPr algn="ctr"/>
                      <a:r>
                        <a:rPr lang="en-US" sz="4400" b="1" dirty="0" smtClean="0"/>
                        <a:t>4 - </a:t>
                      </a:r>
                      <a:r>
                        <a:rPr kumimoji="0" lang="en-US" sz="4400" b="1" kern="1200" dirty="0" err="1" smtClean="0">
                          <a:solidFill>
                            <a:schemeClr val="dk1"/>
                          </a:solidFill>
                          <a:latin typeface="+mn-lt"/>
                          <a:ea typeface="+mn-ea"/>
                          <a:cs typeface="+mn-cs"/>
                        </a:rPr>
                        <a:t>ılııl</a:t>
                      </a:r>
                      <a:endParaRPr lang="en-US" sz="4400" b="1" dirty="0"/>
                    </a:p>
                  </a:txBody>
                  <a:tcPr/>
                </a:tc>
                <a:tc>
                  <a:txBody>
                    <a:bodyPr/>
                    <a:lstStyle/>
                    <a:p>
                      <a:pPr algn="ctr"/>
                      <a:r>
                        <a:rPr lang="en-US" sz="4400" b="1" dirty="0" smtClean="0"/>
                        <a:t>9 - </a:t>
                      </a:r>
                      <a:r>
                        <a:rPr kumimoji="0" lang="en-US" sz="4400" b="1" kern="1200" dirty="0" err="1" smtClean="0">
                          <a:solidFill>
                            <a:schemeClr val="dk1"/>
                          </a:solidFill>
                          <a:latin typeface="+mn-lt"/>
                          <a:ea typeface="+mn-ea"/>
                          <a:cs typeface="+mn-cs"/>
                        </a:rPr>
                        <a:t>lılıı</a:t>
                      </a:r>
                      <a:endParaRPr lang="en-US" sz="4400" b="1"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the Code</a:t>
            </a:r>
            <a:endParaRPr lang="en-US" dirty="0"/>
          </a:p>
        </p:txBody>
      </p:sp>
      <p:sp>
        <p:nvSpPr>
          <p:cNvPr id="3" name="Content Placeholder 2"/>
          <p:cNvSpPr>
            <a:spLocks noGrp="1"/>
          </p:cNvSpPr>
          <p:nvPr>
            <p:ph idx="1"/>
          </p:nvPr>
        </p:nvSpPr>
        <p:spPr/>
        <p:txBody>
          <a:bodyPr/>
          <a:lstStyle/>
          <a:p>
            <a:r>
              <a:rPr lang="en-US" dirty="0" smtClean="0"/>
              <a:t>Let’s translate this POSTNET code</a:t>
            </a:r>
          </a:p>
          <a:p>
            <a:endParaRPr lang="en-US" dirty="0" smtClean="0"/>
          </a:p>
          <a:p>
            <a:endParaRPr lang="en-US" dirty="0" smtClean="0"/>
          </a:p>
          <a:p>
            <a:endParaRPr lang="en-US" dirty="0"/>
          </a:p>
        </p:txBody>
      </p:sp>
      <p:pic>
        <p:nvPicPr>
          <p:cNvPr id="2050" name="Picture 2"/>
          <p:cNvPicPr>
            <a:picLocks noChangeAspect="1" noChangeArrowheads="1"/>
          </p:cNvPicPr>
          <p:nvPr/>
        </p:nvPicPr>
        <p:blipFill>
          <a:blip r:embed="rId2" cstate="print"/>
          <a:stretch>
            <a:fillRect/>
          </a:stretch>
        </p:blipFill>
        <p:spPr bwMode="auto">
          <a:xfrm>
            <a:off x="2127758" y="2667000"/>
            <a:ext cx="4521142" cy="414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the Code</a:t>
            </a:r>
            <a:endParaRPr lang="en-US" dirty="0"/>
          </a:p>
        </p:txBody>
      </p:sp>
      <p:sp>
        <p:nvSpPr>
          <p:cNvPr id="3" name="Content Placeholder 2"/>
          <p:cNvSpPr>
            <a:spLocks noGrp="1"/>
          </p:cNvSpPr>
          <p:nvPr>
            <p:ph idx="1"/>
          </p:nvPr>
        </p:nvSpPr>
        <p:spPr/>
        <p:txBody>
          <a:bodyPr/>
          <a:lstStyle/>
          <a:p>
            <a:r>
              <a:rPr lang="en-US" dirty="0" smtClean="0"/>
              <a:t>Let’s translate this POSTNET code</a:t>
            </a:r>
          </a:p>
          <a:p>
            <a:endParaRPr lang="en-US" dirty="0" smtClean="0"/>
          </a:p>
          <a:p>
            <a:endParaRPr lang="en-US" dirty="0" smtClean="0"/>
          </a:p>
          <a:p>
            <a:r>
              <a:rPr lang="en-US" dirty="0" smtClean="0"/>
              <a:t>Using the chart (and remembering to ignore the guard bars), we can see that the code represents the digits 9567892725</a:t>
            </a:r>
          </a:p>
          <a:p>
            <a:endParaRPr lang="en-US" dirty="0" smtClean="0"/>
          </a:p>
          <a:p>
            <a:r>
              <a:rPr lang="en-US" dirty="0" smtClean="0"/>
              <a:t>The ZIP+4 represented here is 95678-9272, and the check digit is 5</a:t>
            </a:r>
          </a:p>
          <a:p>
            <a:endParaRPr lang="en-US" dirty="0"/>
          </a:p>
        </p:txBody>
      </p:sp>
      <p:pic>
        <p:nvPicPr>
          <p:cNvPr id="2050" name="Picture 2"/>
          <p:cNvPicPr>
            <a:picLocks noChangeAspect="1" noChangeArrowheads="1"/>
          </p:cNvPicPr>
          <p:nvPr/>
        </p:nvPicPr>
        <p:blipFill>
          <a:blip r:embed="rId2" cstate="print"/>
          <a:stretch>
            <a:fillRect/>
          </a:stretch>
        </p:blipFill>
        <p:spPr bwMode="auto">
          <a:xfrm>
            <a:off x="2127758" y="2667000"/>
            <a:ext cx="4521142" cy="414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365</TotalTime>
  <Words>1136</Words>
  <Application>Microsoft Office PowerPoint</Application>
  <PresentationFormat>On-screen Show (4:3)</PresentationFormat>
  <Paragraphs>232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Theme</vt:lpstr>
      <vt:lpstr>Section 3.4: Bar Codes</vt:lpstr>
      <vt:lpstr>More Than Just Numbers</vt:lpstr>
      <vt:lpstr>Many Kinds of “Bar” Codes</vt:lpstr>
      <vt:lpstr>An Example: ERMA</vt:lpstr>
      <vt:lpstr>POSTNET</vt:lpstr>
      <vt:lpstr>Reading the Code</vt:lpstr>
      <vt:lpstr>10 Digits, 10 Codes</vt:lpstr>
      <vt:lpstr>Translating the Code</vt:lpstr>
      <vt:lpstr>Translating the Code</vt:lpstr>
      <vt:lpstr>POSTNET Check Digits</vt:lpstr>
      <vt:lpstr>The Number of Digits Varies</vt:lpstr>
      <vt:lpstr>Another Example</vt:lpstr>
      <vt:lpstr>Another Example</vt:lpstr>
      <vt:lpstr>POSTNET Errors</vt:lpstr>
      <vt:lpstr>An Example</vt:lpstr>
      <vt:lpstr>An Example</vt:lpstr>
      <vt:lpstr>An Example</vt:lpstr>
      <vt:lpstr>An Example</vt:lpstr>
      <vt:lpstr>An Example</vt:lpstr>
      <vt:lpstr>UPC Bar Codes</vt:lpstr>
      <vt:lpstr>Looking at a Bar Code</vt:lpstr>
      <vt:lpstr>The Parts of the UPC Bar Code</vt:lpstr>
      <vt:lpstr>Breaking It Down</vt:lpstr>
      <vt:lpstr>Binary Coding</vt:lpstr>
      <vt:lpstr>Rules for Encoding UPC Bar Codes</vt:lpstr>
      <vt:lpstr>Why Different Rules?</vt:lpstr>
      <vt:lpstr>Reading a Code</vt:lpstr>
    </vt:vector>
  </TitlesOfParts>
  <Company>Shippensburg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 Codes</dc:title>
  <dc:creator>James Hamblin</dc:creator>
  <cp:lastModifiedBy>James Hamblin</cp:lastModifiedBy>
  <cp:revision>30</cp:revision>
  <dcterms:created xsi:type="dcterms:W3CDTF">2008-04-16T13:51:21Z</dcterms:created>
  <dcterms:modified xsi:type="dcterms:W3CDTF">2010-11-22T16:14:47Z</dcterms:modified>
</cp:coreProperties>
</file>